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 bookmarkIdSeed="2">
  <p:sldMasterIdLst>
    <p:sldMasterId id="2147483648" r:id="rId1"/>
  </p:sldMasterIdLst>
  <p:notesMasterIdLst>
    <p:notesMasterId r:id="rId7"/>
  </p:notesMasterIdLst>
  <p:sldIdLst>
    <p:sldId id="272" r:id="rId2"/>
    <p:sldId id="273" r:id="rId3"/>
    <p:sldId id="274" r:id="rId4"/>
    <p:sldId id="279" r:id="rId5"/>
    <p:sldId id="271" r:id="rId6"/>
  </p:sldIdLst>
  <p:sldSz cx="9144000" cy="5143500" type="screen16x9"/>
  <p:notesSz cx="9926638" cy="6797675"/>
  <p:defaultTextStyle>
    <a:defPPr>
      <a:defRPr lang="ru-RU"/>
    </a:defPPr>
    <a:lvl1pPr marL="0" algn="l" defTabSz="1449324">
      <a:defRPr sz="2850">
        <a:solidFill>
          <a:schemeClr val="tx1"/>
        </a:solidFill>
        <a:latin typeface="+mn-lt"/>
        <a:ea typeface="+mn-ea"/>
        <a:cs typeface="+mn-cs"/>
      </a:defRPr>
    </a:lvl1pPr>
    <a:lvl2pPr marL="724662" algn="l" defTabSz="1449324">
      <a:defRPr sz="2850">
        <a:solidFill>
          <a:schemeClr val="tx1"/>
        </a:solidFill>
        <a:latin typeface="+mn-lt"/>
        <a:ea typeface="+mn-ea"/>
        <a:cs typeface="+mn-cs"/>
      </a:defRPr>
    </a:lvl2pPr>
    <a:lvl3pPr marL="1449324" algn="l" defTabSz="1449324">
      <a:defRPr sz="2850">
        <a:solidFill>
          <a:schemeClr val="tx1"/>
        </a:solidFill>
        <a:latin typeface="+mn-lt"/>
        <a:ea typeface="+mn-ea"/>
        <a:cs typeface="+mn-cs"/>
      </a:defRPr>
    </a:lvl3pPr>
    <a:lvl4pPr marL="2173986" algn="l" defTabSz="1449324">
      <a:defRPr sz="2850">
        <a:solidFill>
          <a:schemeClr val="tx1"/>
        </a:solidFill>
        <a:latin typeface="+mn-lt"/>
        <a:ea typeface="+mn-ea"/>
        <a:cs typeface="+mn-cs"/>
      </a:defRPr>
    </a:lvl4pPr>
    <a:lvl5pPr marL="2898648" algn="l" defTabSz="1449324">
      <a:defRPr sz="2850">
        <a:solidFill>
          <a:schemeClr val="tx1"/>
        </a:solidFill>
        <a:latin typeface="+mn-lt"/>
        <a:ea typeface="+mn-ea"/>
        <a:cs typeface="+mn-cs"/>
      </a:defRPr>
    </a:lvl5pPr>
    <a:lvl6pPr marL="3623310" algn="l" defTabSz="1449324">
      <a:defRPr sz="2850">
        <a:solidFill>
          <a:schemeClr val="tx1"/>
        </a:solidFill>
        <a:latin typeface="+mn-lt"/>
        <a:ea typeface="+mn-ea"/>
        <a:cs typeface="+mn-cs"/>
      </a:defRPr>
    </a:lvl6pPr>
    <a:lvl7pPr marL="4347972" algn="l" defTabSz="1449324">
      <a:defRPr sz="2850">
        <a:solidFill>
          <a:schemeClr val="tx1"/>
        </a:solidFill>
        <a:latin typeface="+mn-lt"/>
        <a:ea typeface="+mn-ea"/>
        <a:cs typeface="+mn-cs"/>
      </a:defRPr>
    </a:lvl7pPr>
    <a:lvl8pPr marL="5072634" algn="l" defTabSz="1449324">
      <a:defRPr sz="2850">
        <a:solidFill>
          <a:schemeClr val="tx1"/>
        </a:solidFill>
        <a:latin typeface="+mn-lt"/>
        <a:ea typeface="+mn-ea"/>
        <a:cs typeface="+mn-cs"/>
      </a:defRPr>
    </a:lvl8pPr>
    <a:lvl9pPr marL="5797296" algn="l" defTabSz="1449324">
      <a:defRPr sz="285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565">
          <p15:clr>
            <a:srgbClr val="A4A3A4"/>
          </p15:clr>
        </p15:guide>
        <p15:guide id="2" pos="341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53735"/>
    <a:srgbClr val="DCE6F2"/>
    <a:srgbClr val="41719C"/>
    <a:srgbClr val="17375E"/>
    <a:srgbClr val="FDEAD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 snapToGrid="0">
      <p:cViewPr varScale="1">
        <p:scale>
          <a:sx n="154" d="100"/>
          <a:sy n="154" d="100"/>
        </p:scale>
        <p:origin x="384" y="126"/>
      </p:cViewPr>
      <p:guideLst>
        <p:guide orient="horz" pos="4565"/>
        <p:guide pos="341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301543" cy="339884"/>
          </a:xfrm>
          <a:prstGeom prst="rect">
            <a:avLst/>
          </a:prstGeom>
        </p:spPr>
        <p:txBody>
          <a:bodyPr vert="horz" lIns="107031" tIns="53515" rIns="107031" bIns="53515" rtlCol="0"/>
          <a:lstStyle>
            <a:lvl1pPr algn="l">
              <a:defRPr sz="14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23372" y="1"/>
            <a:ext cx="4301543" cy="339884"/>
          </a:xfrm>
          <a:prstGeom prst="rect">
            <a:avLst/>
          </a:prstGeom>
        </p:spPr>
        <p:txBody>
          <a:bodyPr vert="horz" lIns="107031" tIns="53515" rIns="107031" bIns="53515" rtlCol="0"/>
          <a:lstStyle>
            <a:lvl1pPr algn="r">
              <a:defRPr sz="1400"/>
            </a:lvl1pPr>
          </a:lstStyle>
          <a:p>
            <a:fld id="{82E79C17-4FFD-4190-9B9D-FEAF7E966A17}" type="datetimeFigureOut">
              <a:rPr lang="ru-RU" smtClean="0"/>
              <a:t>07.07.2026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924175" y="849313"/>
            <a:ext cx="4078288" cy="22955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07031" tIns="53515" rIns="107031" bIns="53515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2664" y="3270857"/>
            <a:ext cx="7941310" cy="2677109"/>
          </a:xfrm>
          <a:prstGeom prst="rect">
            <a:avLst/>
          </a:prstGeom>
        </p:spPr>
        <p:txBody>
          <a:bodyPr vert="horz" lIns="107031" tIns="53515" rIns="107031" bIns="53515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457792"/>
            <a:ext cx="4301543" cy="339884"/>
          </a:xfrm>
          <a:prstGeom prst="rect">
            <a:avLst/>
          </a:prstGeom>
        </p:spPr>
        <p:txBody>
          <a:bodyPr vert="horz" lIns="107031" tIns="53515" rIns="107031" bIns="53515" rtlCol="0" anchor="b"/>
          <a:lstStyle>
            <a:lvl1pPr algn="l">
              <a:defRPr sz="14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23372" y="6457792"/>
            <a:ext cx="4301543" cy="339884"/>
          </a:xfrm>
          <a:prstGeom prst="rect">
            <a:avLst/>
          </a:prstGeom>
        </p:spPr>
        <p:txBody>
          <a:bodyPr vert="horz" lIns="107031" tIns="53515" rIns="107031" bIns="53515" rtlCol="0" anchor="b"/>
          <a:lstStyle>
            <a:lvl1pPr algn="r">
              <a:defRPr sz="1400"/>
            </a:lvl1pPr>
          </a:lstStyle>
          <a:p>
            <a:fld id="{931906DB-EF7C-4D15-BA8C-97FEB80988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35545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401888" y="1212850"/>
            <a:ext cx="5802312" cy="32639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79901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1906DB-EF7C-4D15-BA8C-97FEB80988DE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56290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1906DB-EF7C-4D15-BA8C-97FEB80988DE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88366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128838" y="1306513"/>
            <a:ext cx="6254750" cy="35194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41281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128838" y="1306513"/>
            <a:ext cx="6254750" cy="35194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90230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Title Sl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Holder 3"/>
          <p:cNvSpPr>
            <a:spLocks noGrp="1"/>
          </p:cNvSpPr>
          <p:nvPr>
            <p:ph type="subTitle" idx="4"/>
          </p:nvPr>
        </p:nvSpPr>
        <p:spPr bwMode="auto">
          <a:xfrm>
            <a:off x="932365" y="1363884"/>
            <a:ext cx="6400801" cy="26832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750"/>
            </a:lvl1pPr>
          </a:lstStyle>
          <a:p>
            <a:pPr>
              <a:defRPr/>
            </a:pPr>
            <a:endParaRPr/>
          </a:p>
        </p:txBody>
      </p:sp>
      <p:sp>
        <p:nvSpPr>
          <p:cNvPr id="7" name="Holder 2"/>
          <p:cNvSpPr>
            <a:spLocks noGrp="1"/>
          </p:cNvSpPr>
          <p:nvPr>
            <p:ph type="title"/>
          </p:nvPr>
        </p:nvSpPr>
        <p:spPr bwMode="auto">
          <a:xfrm>
            <a:off x="4700822" y="35233"/>
            <a:ext cx="4342476" cy="268834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1750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8" name="object 2"/>
          <p:cNvSpPr/>
          <p:nvPr userDrawn="1"/>
        </p:nvSpPr>
        <p:spPr bwMode="auto">
          <a:xfrm flipV="1">
            <a:off x="1" y="397588"/>
            <a:ext cx="9144000" cy="280834"/>
          </a:xfrm>
          <a:custGeom>
            <a:avLst/>
            <a:gdLst/>
            <a:ahLst/>
            <a:cxnLst/>
            <a:rect l="l" t="t" r="r" b="b"/>
            <a:pathLst>
              <a:path w="4416425" extrusionOk="0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sz="2850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C06340C1-9663-4834-9678-E2A955AB6CD1}" type="datetime1">
              <a:rPr lang="en-US"/>
              <a:t>7/7/2026</a:t>
            </a:fld>
            <a:endParaRPr lang="en-US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2" name="Номер слайда 11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6F15528-21DE-4FAA-801E-634DDDAF4B2B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Blank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 bwMode="auto"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 bwMode="auto"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FB27DF15-E714-4CF6-BEF1-7D53FFC8CFCA}" type="datetime1">
              <a:rPr lang="en-US"/>
              <a:t>7/7/2026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 bwMode="auto">
          <a:xfrm>
            <a:off x="6940176" y="4795860"/>
            <a:ext cx="2103121" cy="268834"/>
          </a:xfrm>
        </p:spPr>
        <p:txBody>
          <a:bodyPr lIns="0" tIns="0" rIns="0" bIns="0"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B6F15528-21DE-4FAA-801E-634DDDAF4B2B}" type="slidenum">
              <a:rPr lang="ru-RU"/>
              <a:t>‹#›</a:t>
            </a:fld>
            <a:endParaRPr lang="ru-RU"/>
          </a:p>
        </p:txBody>
      </p:sp>
      <p:sp>
        <p:nvSpPr>
          <p:cNvPr id="6" name="Holder 2"/>
          <p:cNvSpPr>
            <a:spLocks noGrp="1"/>
          </p:cNvSpPr>
          <p:nvPr>
            <p:ph type="title"/>
          </p:nvPr>
        </p:nvSpPr>
        <p:spPr bwMode="auto">
          <a:xfrm>
            <a:off x="4700822" y="35233"/>
            <a:ext cx="4342476" cy="268834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1750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7" name="object 2"/>
          <p:cNvSpPr/>
          <p:nvPr userDrawn="1"/>
        </p:nvSpPr>
        <p:spPr bwMode="auto">
          <a:xfrm flipV="1">
            <a:off x="1" y="397588"/>
            <a:ext cx="9144000" cy="280834"/>
          </a:xfrm>
          <a:custGeom>
            <a:avLst/>
            <a:gdLst/>
            <a:ahLst/>
            <a:cxnLst/>
            <a:rect l="l" t="t" r="r" b="b"/>
            <a:pathLst>
              <a:path w="4416425" extrusionOk="0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sz="285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199" y="3684403"/>
            <a:ext cx="4235581" cy="193899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84AD81-DBFF-43ED-96FA-1993AFC29BCB}" type="datetime1">
              <a:rPr lang="ru-RU" smtClean="0"/>
              <a:t>07.07.2026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B8F195-D1DF-48E8-9428-0433F5925B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2362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 bwMode="auto">
          <a:xfrm>
            <a:off x="425238" y="2425391"/>
            <a:ext cx="6012240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 bwMode="auto">
          <a:xfrm>
            <a:off x="457199" y="3684403"/>
            <a:ext cx="4235581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 bwMode="auto">
          <a:xfrm>
            <a:off x="3108961" y="4783458"/>
            <a:ext cx="2926080" cy="4390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 bwMode="auto">
          <a:xfrm>
            <a:off x="457201" y="4783456"/>
            <a:ext cx="2103121" cy="4390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06340C1-9663-4834-9678-E2A955AB6CD1}" type="datetime1">
              <a:rPr lang="en-US"/>
              <a:t>7/7/2026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 bwMode="auto">
          <a:xfrm>
            <a:off x="6940176" y="4795860"/>
            <a:ext cx="2103121" cy="26883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 sz="175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B6F15528-21DE-4FAA-801E-634DDDAF4B2B}" type="slidenum">
              <a:rPr lang="ru-RU"/>
              <a:t>‹#›</a:t>
            </a:fld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5"/>
          <a:stretch/>
        </p:blipFill>
        <p:spPr bwMode="auto">
          <a:xfrm>
            <a:off x="228600" y="63410"/>
            <a:ext cx="1402441" cy="54898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</p:sldLayoutIdLst>
  <p:hf hdr="0" ftr="0" dt="0"/>
  <p:txStyles>
    <p:titleStyle>
      <a:lvl1pPr>
        <a:defRPr sz="3150"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725145">
        <a:defRPr>
          <a:latin typeface="+mn-lt"/>
          <a:ea typeface="+mn-ea"/>
          <a:cs typeface="+mn-cs"/>
        </a:defRPr>
      </a:lvl2pPr>
      <a:lvl3pPr marL="1450291">
        <a:defRPr>
          <a:latin typeface="+mn-lt"/>
          <a:ea typeface="+mn-ea"/>
          <a:cs typeface="+mn-cs"/>
        </a:defRPr>
      </a:lvl3pPr>
      <a:lvl4pPr marL="2175435">
        <a:defRPr>
          <a:latin typeface="+mn-lt"/>
          <a:ea typeface="+mn-ea"/>
          <a:cs typeface="+mn-cs"/>
        </a:defRPr>
      </a:lvl4pPr>
      <a:lvl5pPr marL="2900580">
        <a:defRPr>
          <a:latin typeface="+mn-lt"/>
          <a:ea typeface="+mn-ea"/>
          <a:cs typeface="+mn-cs"/>
        </a:defRPr>
      </a:lvl5pPr>
      <a:lvl6pPr marL="3625726">
        <a:defRPr>
          <a:latin typeface="+mn-lt"/>
          <a:ea typeface="+mn-ea"/>
          <a:cs typeface="+mn-cs"/>
        </a:defRPr>
      </a:lvl6pPr>
      <a:lvl7pPr marL="4350871">
        <a:defRPr>
          <a:latin typeface="+mn-lt"/>
          <a:ea typeface="+mn-ea"/>
          <a:cs typeface="+mn-cs"/>
        </a:defRPr>
      </a:lvl7pPr>
      <a:lvl8pPr marL="5076016">
        <a:defRPr>
          <a:latin typeface="+mn-lt"/>
          <a:ea typeface="+mn-ea"/>
          <a:cs typeface="+mn-cs"/>
        </a:defRPr>
      </a:lvl8pPr>
      <a:lvl9pPr marL="5801162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725145">
        <a:defRPr>
          <a:latin typeface="+mn-lt"/>
          <a:ea typeface="+mn-ea"/>
          <a:cs typeface="+mn-cs"/>
        </a:defRPr>
      </a:lvl2pPr>
      <a:lvl3pPr marL="1450291">
        <a:defRPr>
          <a:latin typeface="+mn-lt"/>
          <a:ea typeface="+mn-ea"/>
          <a:cs typeface="+mn-cs"/>
        </a:defRPr>
      </a:lvl3pPr>
      <a:lvl4pPr marL="2175435">
        <a:defRPr>
          <a:latin typeface="+mn-lt"/>
          <a:ea typeface="+mn-ea"/>
          <a:cs typeface="+mn-cs"/>
        </a:defRPr>
      </a:lvl4pPr>
      <a:lvl5pPr marL="2900580">
        <a:defRPr>
          <a:latin typeface="+mn-lt"/>
          <a:ea typeface="+mn-ea"/>
          <a:cs typeface="+mn-cs"/>
        </a:defRPr>
      </a:lvl5pPr>
      <a:lvl6pPr marL="3625726">
        <a:defRPr>
          <a:latin typeface="+mn-lt"/>
          <a:ea typeface="+mn-ea"/>
          <a:cs typeface="+mn-cs"/>
        </a:defRPr>
      </a:lvl6pPr>
      <a:lvl7pPr marL="4350871">
        <a:defRPr>
          <a:latin typeface="+mn-lt"/>
          <a:ea typeface="+mn-ea"/>
          <a:cs typeface="+mn-cs"/>
        </a:defRPr>
      </a:lvl7pPr>
      <a:lvl8pPr marL="5076016">
        <a:defRPr>
          <a:latin typeface="+mn-lt"/>
          <a:ea typeface="+mn-ea"/>
          <a:cs typeface="+mn-cs"/>
        </a:defRPr>
      </a:lvl8pPr>
      <a:lvl9pPr marL="5801162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/>
          <p:cNvSpPr txBox="1"/>
          <p:nvPr/>
        </p:nvSpPr>
        <p:spPr>
          <a:xfrm>
            <a:off x="2796989" y="68668"/>
            <a:ext cx="6231179" cy="307587"/>
          </a:xfrm>
          <a:prstGeom prst="rect">
            <a:avLst/>
          </a:prstGeom>
          <a:noFill/>
        </p:spPr>
        <p:txBody>
          <a:bodyPr wrap="square" lIns="121730" tIns="60866" rIns="121730" bIns="60866" rtlCol="0">
            <a:spAutoFit/>
          </a:bodyPr>
          <a:lstStyle>
            <a:defPPr>
              <a:defRPr lang="ru-RU"/>
            </a:defPPr>
            <a:lvl1pPr algn="r">
              <a:defRPr kumimoji="1">
                <a:solidFill>
                  <a:schemeClr val="tx2"/>
                </a:solidFill>
                <a:latin typeface="Arial Black" panose="020B0A040201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endParaRPr lang="ru-RU" sz="1200" dirty="0">
              <a:solidFill>
                <a:srgbClr val="FF0000"/>
              </a:solidFill>
              <a:cs typeface="Arial" charset="0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228042" y="902811"/>
            <a:ext cx="6679683" cy="1738802"/>
          </a:xfrm>
          <a:prstGeom prst="rect">
            <a:avLst/>
          </a:prstGeom>
          <a:noFill/>
        </p:spPr>
        <p:txBody>
          <a:bodyPr wrap="square" lIns="121784" tIns="60893" rIns="121784" bIns="60893" rtlCol="0">
            <a:spAutoFit/>
          </a:bodyPr>
          <a:lstStyle>
            <a:defPPr>
              <a:defRPr lang="ru-RU"/>
            </a:defPPr>
            <a:lvl1pPr>
              <a:defRPr sz="3600" b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r>
              <a:rPr lang="ru-RU" sz="2100" dirty="0" smtClean="0">
                <a:solidFill>
                  <a:srgbClr val="476E9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Проблемы при завершении операционного дня, приводящие к расхождениям в оперативной отчетности по операциям системы казначейских платежей. </a:t>
            </a:r>
          </a:p>
          <a:p>
            <a:r>
              <a:rPr lang="ru-RU" sz="2100" dirty="0" smtClean="0">
                <a:solidFill>
                  <a:srgbClr val="476E9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Причины. Способы решения.</a:t>
            </a:r>
            <a:endParaRPr lang="ru-RU" sz="2100" dirty="0">
              <a:solidFill>
                <a:srgbClr val="476E9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264815" y="3461241"/>
            <a:ext cx="3485462" cy="723140"/>
          </a:xfrm>
          <a:prstGeom prst="rect">
            <a:avLst/>
          </a:prstGeom>
          <a:noFill/>
        </p:spPr>
        <p:txBody>
          <a:bodyPr wrap="square" lIns="121784" tIns="60893" rIns="121784" bIns="60893" rtlCol="0">
            <a:spAutoFit/>
          </a:bodyPr>
          <a:lstStyle/>
          <a:p>
            <a:r>
              <a:rPr lang="ru-RU" sz="1200" b="1" dirty="0" smtClean="0">
                <a:solidFill>
                  <a:srgbClr val="476E9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Толпышева Елена Рашидовна</a:t>
            </a:r>
            <a:endParaRPr lang="ru-RU" sz="1200" b="1" dirty="0">
              <a:solidFill>
                <a:srgbClr val="476E9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900" dirty="0" smtClean="0">
                <a:solidFill>
                  <a:srgbClr val="476E9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Начальник Отдела бюджетного учета и отчетности по операциям бюджетов Управления </a:t>
            </a:r>
            <a:r>
              <a:rPr lang="ru-RU" sz="900" dirty="0">
                <a:solidFill>
                  <a:srgbClr val="476E9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Федерального </a:t>
            </a:r>
            <a:r>
              <a:rPr lang="ru-RU" sz="900" dirty="0" smtClean="0">
                <a:solidFill>
                  <a:srgbClr val="476E9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казначейства</a:t>
            </a:r>
            <a:r>
              <a:rPr lang="ru-RU" sz="900" dirty="0">
                <a:solidFill>
                  <a:srgbClr val="476E9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900" dirty="0" smtClean="0">
                <a:solidFill>
                  <a:srgbClr val="476E9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</a:t>
            </a:r>
            <a:r>
              <a:rPr lang="ru-RU" sz="900" dirty="0">
                <a:solidFill>
                  <a:srgbClr val="476E9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Московской области </a:t>
            </a:r>
          </a:p>
        </p:txBody>
      </p:sp>
      <p:sp>
        <p:nvSpPr>
          <p:cNvPr id="64" name="object 8"/>
          <p:cNvSpPr/>
          <p:nvPr/>
        </p:nvSpPr>
        <p:spPr>
          <a:xfrm flipV="1">
            <a:off x="1" y="4778442"/>
            <a:ext cx="9141764" cy="48749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 sz="2138"/>
          </a:p>
        </p:txBody>
      </p:sp>
      <p:sp>
        <p:nvSpPr>
          <p:cNvPr id="65" name="object 2"/>
          <p:cNvSpPr/>
          <p:nvPr/>
        </p:nvSpPr>
        <p:spPr>
          <a:xfrm>
            <a:off x="264815" y="4223611"/>
            <a:ext cx="3554151" cy="248117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 sz="2138"/>
          </a:p>
        </p:txBody>
      </p:sp>
      <p:sp>
        <p:nvSpPr>
          <p:cNvPr id="14" name="TextBox 13"/>
          <p:cNvSpPr txBox="1"/>
          <p:nvPr/>
        </p:nvSpPr>
        <p:spPr>
          <a:xfrm>
            <a:off x="5159069" y="4812732"/>
            <a:ext cx="2719031" cy="284558"/>
          </a:xfrm>
          <a:prstGeom prst="rect">
            <a:avLst/>
          </a:prstGeom>
          <a:noFill/>
        </p:spPr>
        <p:txBody>
          <a:bodyPr wrap="square" lIns="121784" tIns="60893" rIns="121784" bIns="60893" rtlCol="0">
            <a:spAutoFit/>
          </a:bodyPr>
          <a:lstStyle/>
          <a:p>
            <a:pPr algn="r"/>
            <a:r>
              <a:rPr lang="ru-RU" sz="1050" dirty="0">
                <a:solidFill>
                  <a:schemeClr val="bg1">
                    <a:lumMod val="65000"/>
                  </a:schemeClr>
                </a:solidFill>
              </a:rPr>
              <a:t> г. Москва, </a:t>
            </a:r>
            <a:r>
              <a:rPr lang="ru-RU" sz="1050" dirty="0" smtClean="0">
                <a:solidFill>
                  <a:schemeClr val="bg1">
                    <a:lumMod val="65000"/>
                  </a:schemeClr>
                </a:solidFill>
              </a:rPr>
              <a:t>июль </a:t>
            </a:r>
            <a:r>
              <a:rPr lang="ru-RU" sz="1050" dirty="0">
                <a:solidFill>
                  <a:schemeClr val="bg1">
                    <a:lumMod val="65000"/>
                  </a:schemeClr>
                </a:solidFill>
              </a:rPr>
              <a:t>2026 год</a:t>
            </a:r>
          </a:p>
        </p:txBody>
      </p:sp>
      <p:grpSp>
        <p:nvGrpSpPr>
          <p:cNvPr id="16" name="Группа 15"/>
          <p:cNvGrpSpPr/>
          <p:nvPr/>
        </p:nvGrpSpPr>
        <p:grpSpPr>
          <a:xfrm>
            <a:off x="0" y="68667"/>
            <a:ext cx="9144000" cy="5057306"/>
            <a:chOff x="0" y="68667"/>
            <a:chExt cx="9144000" cy="5057306"/>
          </a:xfrm>
        </p:grpSpPr>
        <p:grpSp>
          <p:nvGrpSpPr>
            <p:cNvPr id="17" name="Группа 16"/>
            <p:cNvGrpSpPr/>
            <p:nvPr/>
          </p:nvGrpSpPr>
          <p:grpSpPr>
            <a:xfrm>
              <a:off x="0" y="68667"/>
              <a:ext cx="9144000" cy="4868498"/>
              <a:chOff x="0" y="68667"/>
              <a:chExt cx="9144000" cy="4868498"/>
            </a:xfrm>
          </p:grpSpPr>
          <p:sp>
            <p:nvSpPr>
              <p:cNvPr id="19" name="object 9"/>
              <p:cNvSpPr/>
              <p:nvPr/>
            </p:nvSpPr>
            <p:spPr>
              <a:xfrm>
                <a:off x="7176303" y="573994"/>
                <a:ext cx="1966640" cy="4363171"/>
              </a:xfrm>
              <a:prstGeom prst="rect">
                <a:avLst/>
              </a:prstGeom>
              <a:blipFill>
                <a:blip r:embed="rId3" cstate="print">
                  <a:extLst/>
                </a:blip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 sz="2138"/>
              </a:p>
            </p:txBody>
          </p:sp>
          <p:sp>
            <p:nvSpPr>
              <p:cNvPr id="21" name="object 2"/>
              <p:cNvSpPr/>
              <p:nvPr/>
            </p:nvSpPr>
            <p:spPr>
              <a:xfrm flipV="1">
                <a:off x="0" y="397590"/>
                <a:ext cx="9144000" cy="280834"/>
              </a:xfrm>
              <a:custGeom>
                <a:avLst/>
                <a:gdLst/>
                <a:ahLst/>
                <a:cxnLst/>
                <a:rect l="l" t="t" r="r" b="b"/>
                <a:pathLst>
                  <a:path w="4416425">
                    <a:moveTo>
                      <a:pt x="0" y="0"/>
                    </a:moveTo>
                    <a:lnTo>
                      <a:pt x="4415994" y="0"/>
                    </a:lnTo>
                  </a:path>
                </a:pathLst>
              </a:custGeom>
              <a:ln w="12700">
                <a:solidFill>
                  <a:schemeClr val="bg1">
                    <a:lumMod val="85000"/>
                  </a:schemeClr>
                </a:solidFill>
              </a:ln>
            </p:spPr>
            <p:txBody>
              <a:bodyPr wrap="square" lIns="0" tIns="0" rIns="0" bIns="0" rtlCol="0"/>
              <a:lstStyle/>
              <a:p>
                <a:endParaRPr sz="2138"/>
              </a:p>
            </p:txBody>
          </p:sp>
          <p:pic>
            <p:nvPicPr>
              <p:cNvPr id="22" name="Рисунок 21"/>
              <p:cNvPicPr>
                <a:picLocks noChangeAspect="1"/>
              </p:cNvPicPr>
              <p:nvPr/>
            </p:nvPicPr>
            <p:blipFill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58363"/>
              <a:stretch/>
            </p:blipFill>
            <p:spPr>
              <a:xfrm>
                <a:off x="223681" y="68667"/>
                <a:ext cx="606809" cy="570497"/>
              </a:xfrm>
              <a:prstGeom prst="rect">
                <a:avLst/>
              </a:prstGeom>
            </p:spPr>
          </p:pic>
          <p:sp>
            <p:nvSpPr>
              <p:cNvPr id="24" name="TextBox 23"/>
              <p:cNvSpPr txBox="1"/>
              <p:nvPr/>
            </p:nvSpPr>
            <p:spPr>
              <a:xfrm>
                <a:off x="727832" y="141472"/>
                <a:ext cx="2389220" cy="3849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951" dirty="0">
                    <a:solidFill>
                      <a:srgbClr val="476E9C"/>
                    </a:solidFill>
                    <a:latin typeface="Cambria" panose="02040503050406030204" pitchFamily="18" charset="0"/>
                  </a:rPr>
                  <a:t>Управление Федерального </a:t>
                </a:r>
              </a:p>
              <a:p>
                <a:r>
                  <a:rPr lang="ru-RU" sz="951" dirty="0">
                    <a:solidFill>
                      <a:srgbClr val="476E9C"/>
                    </a:solidFill>
                    <a:latin typeface="Cambria" panose="02040503050406030204" pitchFamily="18" charset="0"/>
                  </a:rPr>
                  <a:t>казначейства по Московской области</a:t>
                </a:r>
              </a:p>
            </p:txBody>
          </p:sp>
        </p:grpSp>
        <p:sp>
          <p:nvSpPr>
            <p:cNvPr id="18" name="TextBox 17"/>
            <p:cNvSpPr txBox="1"/>
            <p:nvPr/>
          </p:nvSpPr>
          <p:spPr>
            <a:xfrm>
              <a:off x="0" y="4841415"/>
              <a:ext cx="2728612" cy="284558"/>
            </a:xfrm>
            <a:prstGeom prst="rect">
              <a:avLst/>
            </a:prstGeom>
            <a:noFill/>
          </p:spPr>
          <p:txBody>
            <a:bodyPr wrap="square" lIns="121784" tIns="60893" rIns="121784" bIns="60893" rtlCol="0">
              <a:spAutoFit/>
            </a:bodyPr>
            <a:lstStyle/>
            <a:p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</a:rPr>
                <a:t>https://</a:t>
              </a:r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</a:rPr>
                <a:t>mo.roskazna.gov.ru</a:t>
              </a:r>
              <a:endParaRPr lang="ru-RU" sz="105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58200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33" name="Группа 32"/>
          <p:cNvGrpSpPr/>
          <p:nvPr/>
        </p:nvGrpSpPr>
        <p:grpSpPr>
          <a:xfrm>
            <a:off x="0" y="68667"/>
            <a:ext cx="9144000" cy="5146168"/>
            <a:chOff x="0" y="68667"/>
            <a:chExt cx="9144000" cy="5146168"/>
          </a:xfrm>
        </p:grpSpPr>
        <p:sp>
          <p:nvSpPr>
            <p:cNvPr id="35" name="TextBox 34"/>
            <p:cNvSpPr txBox="1"/>
            <p:nvPr/>
          </p:nvSpPr>
          <p:spPr>
            <a:xfrm>
              <a:off x="0" y="4930277"/>
              <a:ext cx="2728612" cy="284558"/>
            </a:xfrm>
            <a:prstGeom prst="rect">
              <a:avLst/>
            </a:prstGeom>
            <a:noFill/>
          </p:spPr>
          <p:txBody>
            <a:bodyPr wrap="square" lIns="121784" tIns="60893" rIns="121784" bIns="60893" rtlCol="0">
              <a:spAutoFit/>
            </a:bodyPr>
            <a:lstStyle/>
            <a:p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</a:rPr>
                <a:t>https://</a:t>
              </a:r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</a:rPr>
                <a:t>mo.roskazna.gov.ru</a:t>
              </a:r>
              <a:endParaRPr lang="ru-RU" sz="105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grpSp>
          <p:nvGrpSpPr>
            <p:cNvPr id="34" name="Группа 33"/>
            <p:cNvGrpSpPr/>
            <p:nvPr/>
          </p:nvGrpSpPr>
          <p:grpSpPr>
            <a:xfrm>
              <a:off x="0" y="68667"/>
              <a:ext cx="9144000" cy="4868498"/>
              <a:chOff x="0" y="68667"/>
              <a:chExt cx="9144000" cy="4868498"/>
            </a:xfrm>
          </p:grpSpPr>
          <p:sp>
            <p:nvSpPr>
              <p:cNvPr id="36" name="object 9"/>
              <p:cNvSpPr/>
              <p:nvPr/>
            </p:nvSpPr>
            <p:spPr>
              <a:xfrm>
                <a:off x="7176303" y="573994"/>
                <a:ext cx="1966640" cy="4363171"/>
              </a:xfrm>
              <a:prstGeom prst="rect">
                <a:avLst/>
              </a:prstGeom>
              <a:blipFill>
                <a:blip r:embed="rId3" cstate="print">
                  <a:extLst/>
                </a:blip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 sz="2138"/>
              </a:p>
            </p:txBody>
          </p:sp>
          <p:sp>
            <p:nvSpPr>
              <p:cNvPr id="37" name="object 2"/>
              <p:cNvSpPr/>
              <p:nvPr/>
            </p:nvSpPr>
            <p:spPr>
              <a:xfrm flipV="1">
                <a:off x="0" y="397590"/>
                <a:ext cx="9144000" cy="280834"/>
              </a:xfrm>
              <a:custGeom>
                <a:avLst/>
                <a:gdLst/>
                <a:ahLst/>
                <a:cxnLst/>
                <a:rect l="l" t="t" r="r" b="b"/>
                <a:pathLst>
                  <a:path w="4416425">
                    <a:moveTo>
                      <a:pt x="0" y="0"/>
                    </a:moveTo>
                    <a:lnTo>
                      <a:pt x="4415994" y="0"/>
                    </a:lnTo>
                  </a:path>
                </a:pathLst>
              </a:custGeom>
              <a:ln w="12700">
                <a:solidFill>
                  <a:schemeClr val="bg1">
                    <a:lumMod val="85000"/>
                  </a:schemeClr>
                </a:solidFill>
              </a:ln>
            </p:spPr>
            <p:txBody>
              <a:bodyPr wrap="square" lIns="0" tIns="0" rIns="0" bIns="0" rtlCol="0"/>
              <a:lstStyle/>
              <a:p>
                <a:endParaRPr sz="2138"/>
              </a:p>
            </p:txBody>
          </p:sp>
          <p:pic>
            <p:nvPicPr>
              <p:cNvPr id="38" name="Рисунок 37"/>
              <p:cNvPicPr>
                <a:picLocks noChangeAspect="1"/>
              </p:cNvPicPr>
              <p:nvPr/>
            </p:nvPicPr>
            <p:blipFill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58363"/>
              <a:stretch/>
            </p:blipFill>
            <p:spPr>
              <a:xfrm>
                <a:off x="223681" y="68667"/>
                <a:ext cx="606809" cy="570497"/>
              </a:xfrm>
              <a:prstGeom prst="rect">
                <a:avLst/>
              </a:prstGeom>
            </p:spPr>
          </p:pic>
          <p:sp>
            <p:nvSpPr>
              <p:cNvPr id="39" name="TextBox 38"/>
              <p:cNvSpPr txBox="1"/>
              <p:nvPr/>
            </p:nvSpPr>
            <p:spPr>
              <a:xfrm>
                <a:off x="727832" y="141472"/>
                <a:ext cx="2389220" cy="3849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951" dirty="0">
                    <a:solidFill>
                      <a:srgbClr val="476E9C"/>
                    </a:solidFill>
                    <a:latin typeface="Cambria" panose="02040503050406030204" pitchFamily="18" charset="0"/>
                  </a:rPr>
                  <a:t>Управление Федерального </a:t>
                </a:r>
              </a:p>
              <a:p>
                <a:r>
                  <a:rPr lang="ru-RU" sz="951" dirty="0">
                    <a:solidFill>
                      <a:srgbClr val="476E9C"/>
                    </a:solidFill>
                    <a:latin typeface="Cambria" panose="02040503050406030204" pitchFamily="18" charset="0"/>
                  </a:rPr>
                  <a:t>казначейства по Московской области</a:t>
                </a:r>
              </a:p>
            </p:txBody>
          </p:sp>
        </p:grpSp>
      </p:grpSp>
      <p:sp>
        <p:nvSpPr>
          <p:cNvPr id="504180991" name="Заголовок 2"/>
          <p:cNvSpPr>
            <a:spLocks noGrp="1"/>
          </p:cNvSpPr>
          <p:nvPr>
            <p:ph type="title"/>
          </p:nvPr>
        </p:nvSpPr>
        <p:spPr bwMode="auto">
          <a:xfrm>
            <a:off x="1823042" y="255861"/>
            <a:ext cx="7186887" cy="213719"/>
          </a:xfrm>
        </p:spPr>
        <p:txBody>
          <a:bodyPr/>
          <a:lstStyle/>
          <a:p>
            <a:pPr marL="0" marR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i="0" u="none" strike="noStrike" cap="none" spc="0" dirty="0" smtClean="0">
                <a:solidFill>
                  <a:schemeClr val="tx2"/>
                </a:solidFill>
                <a:latin typeface="Cambria"/>
                <a:ea typeface="Arial"/>
                <a:cs typeface="Arial"/>
              </a:rPr>
              <a:t>15 июня 2026 (опер</a:t>
            </a:r>
            <a:r>
              <a:rPr lang="ru-RU" sz="1400" dirty="0" smtClean="0">
                <a:latin typeface="Cambria"/>
                <a:ea typeface="Arial"/>
              </a:rPr>
              <a:t>ационный</a:t>
            </a:r>
            <a:r>
              <a:rPr lang="ru-RU" sz="1400" b="1" i="0" u="none" strike="noStrike" cap="none" spc="0" dirty="0" smtClean="0">
                <a:solidFill>
                  <a:schemeClr val="tx2"/>
                </a:solidFill>
                <a:latin typeface="Cambria"/>
                <a:ea typeface="Arial"/>
                <a:cs typeface="Arial"/>
              </a:rPr>
              <a:t> день 13.06 и 14.06)</a:t>
            </a:r>
            <a:endParaRPr lang="ru-RU" sz="800" b="0" i="0" u="none" strike="noStrike" cap="none" spc="0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554849321" name="Скругленный прямоугольник 57"/>
          <p:cNvSpPr/>
          <p:nvPr/>
        </p:nvSpPr>
        <p:spPr bwMode="auto">
          <a:xfrm>
            <a:off x="330843" y="2618767"/>
            <a:ext cx="8402810" cy="2218311"/>
          </a:xfrm>
          <a:prstGeom prst="roundRect">
            <a:avLst>
              <a:gd name="adj" fmla="val 9373"/>
            </a:avLst>
          </a:prstGeom>
          <a:solidFill>
            <a:srgbClr val="FFFAFA"/>
          </a:solidFill>
          <a:ln w="12699" cap="flat" cmpd="sng" algn="ctr">
            <a:solidFill>
              <a:schemeClr val="accent2">
                <a:lumMod val="74901"/>
              </a:schemeClr>
            </a:solidFill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ctr">
              <a:defRPr/>
            </a:pPr>
            <a:endParaRPr sz="3600" b="1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35651837" name="Скругленный прямоугольник 10"/>
          <p:cNvSpPr/>
          <p:nvPr/>
        </p:nvSpPr>
        <p:spPr bwMode="auto">
          <a:xfrm>
            <a:off x="488261" y="2718495"/>
            <a:ext cx="8087976" cy="954662"/>
          </a:xfrm>
          <a:prstGeom prst="roundRect">
            <a:avLst>
              <a:gd name="adj" fmla="val 16984"/>
            </a:avLst>
          </a:prstGeom>
          <a:solidFill>
            <a:schemeClr val="accent6">
              <a:lumMod val="20000"/>
              <a:lumOff val="80000"/>
            </a:schemeClr>
          </a:solidFill>
          <a:ln w="12700" cap="flat" cmpd="sng" algn="ctr">
            <a:solidFill>
              <a:schemeClr val="accent2">
                <a:lumMod val="74901"/>
              </a:schemeClr>
            </a:solidFill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vert="horz" wrap="square" lIns="91440" tIns="45720" rIns="91440" bIns="45720" numCol="1" spcCol="0" rtlCol="0" fromWordArt="0" anchor="ctr" anchorCtr="0" forceAA="0" compatLnSpc="0"/>
          <a:lstStyle/>
          <a:p>
            <a:pPr algn="ctr">
              <a:defRPr/>
            </a:pPr>
            <a:r>
              <a:rPr lang="ru-RU" sz="1000" b="1" dirty="0">
                <a:solidFill>
                  <a:schemeClr val="accent2">
                    <a:lumMod val="75000"/>
                  </a:schemeClr>
                </a:solidFill>
              </a:rPr>
              <a:t>     </a:t>
            </a:r>
            <a:r>
              <a:rPr lang="ru-RU" sz="1000" dirty="0">
                <a:solidFill>
                  <a:schemeClr val="accent2">
                    <a:lumMod val="75000"/>
                  </a:schemeClr>
                </a:solidFill>
              </a:rPr>
              <a:t>При проверке диагностических отчетов за 13.06.2026 и 14.06.2026 в ПУД выявлены документы с </a:t>
            </a:r>
            <a:r>
              <a:rPr lang="ru-RU" sz="1000" dirty="0" smtClean="0">
                <a:solidFill>
                  <a:schemeClr val="accent2">
                    <a:lumMod val="75000"/>
                  </a:schemeClr>
                </a:solidFill>
              </a:rPr>
              <a:t>ошибкой</a:t>
            </a:r>
          </a:p>
          <a:p>
            <a:pPr algn="ctr">
              <a:defRPr/>
            </a:pPr>
            <a:r>
              <a:rPr lang="ru-RU" sz="1000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1000" dirty="0">
                <a:solidFill>
                  <a:schemeClr val="accent2">
                    <a:lumMod val="75000"/>
                  </a:schemeClr>
                </a:solidFill>
              </a:rPr>
              <a:t>«Документ не включен в выписку по КС с типом "БВИ</a:t>
            </a:r>
            <a:r>
              <a:rPr lang="ru-RU" sz="1000" dirty="0" smtClean="0">
                <a:solidFill>
                  <a:schemeClr val="accent2">
                    <a:lumMod val="75000"/>
                  </a:schemeClr>
                </a:solidFill>
              </a:rPr>
              <a:t>"».</a:t>
            </a:r>
          </a:p>
          <a:p>
            <a:pPr algn="ctr">
              <a:defRPr/>
            </a:pPr>
            <a:endParaRPr lang="ru-RU" sz="1000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algn="ctr">
              <a:defRPr/>
            </a:pPr>
            <a:r>
              <a:rPr lang="ru-RU" sz="1000" dirty="0">
                <a:solidFill>
                  <a:schemeClr val="accent2">
                    <a:lumMod val="75000"/>
                  </a:schemeClr>
                </a:solidFill>
              </a:rPr>
              <a:t>Справочная информация по счету 40102 в Консолидированном отчете по СКП</a:t>
            </a:r>
          </a:p>
          <a:p>
            <a:pPr algn="ctr">
              <a:defRPr/>
            </a:pPr>
            <a:r>
              <a:rPr lang="ru-RU" sz="1000" dirty="0">
                <a:solidFill>
                  <a:schemeClr val="accent2">
                    <a:lumMod val="75000"/>
                  </a:schemeClr>
                </a:solidFill>
              </a:rPr>
              <a:t>Расхождение не равно сумме СБП</a:t>
            </a:r>
          </a:p>
          <a:p>
            <a:pPr algn="ctr">
              <a:defRPr/>
            </a:pPr>
            <a:endParaRPr sz="10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869138540" name="Скругленный прямоугольник 75"/>
          <p:cNvSpPr/>
          <p:nvPr/>
        </p:nvSpPr>
        <p:spPr bwMode="auto">
          <a:xfrm>
            <a:off x="631675" y="3800730"/>
            <a:ext cx="2701681" cy="594480"/>
          </a:xfrm>
          <a:prstGeom prst="roundRect">
            <a:avLst>
              <a:gd name="adj" fmla="val 16667"/>
            </a:avLst>
          </a:prstGeom>
          <a:solidFill>
            <a:sysClr val="window" lastClr="FFFFFF"/>
          </a:solidFill>
          <a:ln w="12700" cap="flat" cmpd="sng" algn="ctr">
            <a:solidFill>
              <a:schemeClr val="accent2">
                <a:lumMod val="74901"/>
              </a:schemeClr>
            </a:solidFill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ctr">
              <a:defRPr/>
            </a:pPr>
            <a:r>
              <a:rPr lang="en-US" sz="1000" dirty="0" smtClean="0">
                <a:solidFill>
                  <a:schemeClr val="accent2">
                    <a:lumMod val="75000"/>
                  </a:schemeClr>
                </a:solidFill>
              </a:rPr>
              <a:t>IM19113824</a:t>
            </a:r>
            <a:r>
              <a:rPr lang="ru-RU" sz="1000" dirty="0">
                <a:solidFill>
                  <a:schemeClr val="accent2">
                    <a:lumMod val="75000"/>
                  </a:schemeClr>
                </a:solidFill>
              </a:rPr>
              <a:t> о необходимости найти и включить </a:t>
            </a:r>
            <a:r>
              <a:rPr lang="ru-RU" sz="1000" dirty="0" smtClean="0">
                <a:solidFill>
                  <a:schemeClr val="accent2">
                    <a:lumMod val="75000"/>
                  </a:schemeClr>
                </a:solidFill>
              </a:rPr>
              <a:t>в выписку потерянные </a:t>
            </a:r>
            <a:r>
              <a:rPr lang="ru-RU" sz="1000" dirty="0">
                <a:solidFill>
                  <a:schemeClr val="accent2">
                    <a:lumMod val="75000"/>
                  </a:schemeClr>
                </a:solidFill>
              </a:rPr>
              <a:t>платежи </a:t>
            </a:r>
            <a:r>
              <a:rPr lang="ru-RU" sz="1000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endParaRPr lang="en-US" sz="10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884807661" name="Скругленный прямоугольник 76"/>
          <p:cNvSpPr/>
          <p:nvPr/>
        </p:nvSpPr>
        <p:spPr bwMode="auto">
          <a:xfrm>
            <a:off x="3634188" y="3824553"/>
            <a:ext cx="2344527" cy="665523"/>
          </a:xfrm>
          <a:prstGeom prst="roundRect">
            <a:avLst>
              <a:gd name="adj" fmla="val 16667"/>
            </a:avLst>
          </a:prstGeom>
          <a:solidFill>
            <a:sysClr val="window" lastClr="FFFFFF"/>
          </a:solidFill>
          <a:ln w="12700" cap="flat" cmpd="sng" algn="ctr">
            <a:solidFill>
              <a:schemeClr val="accent2">
                <a:lumMod val="74901"/>
              </a:schemeClr>
            </a:solidFill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ctr">
              <a:defRPr/>
            </a:pPr>
            <a:r>
              <a:rPr lang="en-US" sz="1000" dirty="0" smtClean="0">
                <a:solidFill>
                  <a:schemeClr val="accent2">
                    <a:lumMod val="75000"/>
                  </a:schemeClr>
                </a:solidFill>
              </a:rPr>
              <a:t>IM191</a:t>
            </a:r>
            <a:r>
              <a:rPr lang="ru-RU" sz="1000" dirty="0" smtClean="0">
                <a:solidFill>
                  <a:schemeClr val="accent2">
                    <a:lumMod val="75000"/>
                  </a:schemeClr>
                </a:solidFill>
              </a:rPr>
              <a:t>22009 </a:t>
            </a:r>
            <a:r>
              <a:rPr lang="ru-RU" sz="1000" dirty="0">
                <a:solidFill>
                  <a:schemeClr val="accent2">
                    <a:lumMod val="75000"/>
                  </a:schemeClr>
                </a:solidFill>
              </a:rPr>
              <a:t>поиск документов в </a:t>
            </a:r>
            <a:r>
              <a:rPr lang="ru-RU" sz="1000" dirty="0" smtClean="0">
                <a:solidFill>
                  <a:schemeClr val="accent2">
                    <a:lumMod val="75000"/>
                  </a:schemeClr>
                </a:solidFill>
              </a:rPr>
              <a:t>«зависших» </a:t>
            </a:r>
            <a:r>
              <a:rPr lang="ru-RU" sz="1000" dirty="0">
                <a:solidFill>
                  <a:schemeClr val="accent2">
                    <a:lumMod val="75000"/>
                  </a:schemeClr>
                </a:solidFill>
              </a:rPr>
              <a:t>статусах</a:t>
            </a:r>
            <a:endParaRPr lang="en-US" sz="10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503008597" name="Скругленный прямоугольник 76"/>
          <p:cNvSpPr/>
          <p:nvPr/>
        </p:nvSpPr>
        <p:spPr bwMode="auto">
          <a:xfrm>
            <a:off x="6245290" y="3824990"/>
            <a:ext cx="2330947" cy="630703"/>
          </a:xfrm>
          <a:prstGeom prst="roundRect">
            <a:avLst>
              <a:gd name="adj" fmla="val 16667"/>
            </a:avLst>
          </a:prstGeom>
          <a:solidFill>
            <a:sysClr val="window" lastClr="FFFFFF"/>
          </a:solidFill>
          <a:ln w="12699" cap="flat" cmpd="sng" algn="ctr">
            <a:solidFill>
              <a:srgbClr val="933634"/>
            </a:solidFill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ctr">
              <a:defRPr/>
            </a:pPr>
            <a:r>
              <a:rPr lang="ru-RU" sz="1000" dirty="0" smtClean="0">
                <a:solidFill>
                  <a:schemeClr val="accent2">
                    <a:lumMod val="75000"/>
                  </a:schemeClr>
                </a:solidFill>
              </a:rPr>
              <a:t>Направлено письмо в ЦАФК </a:t>
            </a:r>
          </a:p>
          <a:p>
            <a:pPr algn="ctr">
              <a:defRPr/>
            </a:pPr>
            <a:r>
              <a:rPr lang="ru-RU" sz="1000" dirty="0">
                <a:solidFill>
                  <a:schemeClr val="accent2">
                    <a:lumMod val="75000"/>
                  </a:schemeClr>
                </a:solidFill>
              </a:rPr>
              <a:t>н</a:t>
            </a:r>
            <a:r>
              <a:rPr lang="ru-RU" sz="1000" dirty="0" smtClean="0">
                <a:solidFill>
                  <a:schemeClr val="accent2">
                    <a:lumMod val="75000"/>
                  </a:schemeClr>
                </a:solidFill>
              </a:rPr>
              <a:t>а адрес cafk_it@roskazna.ru</a:t>
            </a:r>
            <a:r>
              <a:rPr lang="ru-RU" sz="1000" dirty="0">
                <a:solidFill>
                  <a:schemeClr val="accent2">
                    <a:lumMod val="75000"/>
                  </a:schemeClr>
                </a:solidFill>
              </a:rPr>
              <a:t>. </a:t>
            </a:r>
            <a:endParaRPr lang="en-US" sz="10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162775786" name="Скругленный прямоугольник 57"/>
          <p:cNvSpPr/>
          <p:nvPr/>
        </p:nvSpPr>
        <p:spPr bwMode="auto">
          <a:xfrm>
            <a:off x="330843" y="793863"/>
            <a:ext cx="1963230" cy="812330"/>
          </a:xfrm>
          <a:prstGeom prst="roundRect">
            <a:avLst>
              <a:gd name="adj" fmla="val 9373"/>
            </a:avLst>
          </a:prstGeom>
          <a:solidFill>
            <a:srgbClr val="DCE6F2"/>
          </a:solidFill>
          <a:ln w="12700" cap="flat" cmpd="sng" algn="ctr">
            <a:solidFill>
              <a:schemeClr val="tx2"/>
            </a:solidFill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ctr">
              <a:defRPr/>
            </a:pPr>
            <a:r>
              <a:rPr lang="ru-RU" sz="1100" b="1" dirty="0" smtClean="0">
                <a:solidFill>
                  <a:sysClr val="windowText" lastClr="000000"/>
                </a:solidFill>
              </a:rPr>
              <a:t>АСФК</a:t>
            </a:r>
            <a:endParaRPr sz="3600" b="1" dirty="0"/>
          </a:p>
        </p:txBody>
      </p:sp>
      <p:sp>
        <p:nvSpPr>
          <p:cNvPr id="855248436" name="Скругленный прямоугольник 60"/>
          <p:cNvSpPr/>
          <p:nvPr/>
        </p:nvSpPr>
        <p:spPr bwMode="auto">
          <a:xfrm>
            <a:off x="484488" y="1064178"/>
            <a:ext cx="1648395" cy="500643"/>
          </a:xfrm>
          <a:prstGeom prst="roundRect">
            <a:avLst>
              <a:gd name="adj" fmla="val 30149"/>
            </a:avLst>
          </a:prstGeom>
          <a:solidFill>
            <a:sysClr val="window" lastClr="FFFFFF"/>
          </a:solidFill>
          <a:ln w="12700">
            <a:solidFill>
              <a:srgbClr val="41719C"/>
            </a:solidFill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ctr">
              <a:defRPr/>
            </a:pPr>
            <a:r>
              <a:rPr lang="ru-RU" sz="1000" dirty="0" smtClean="0">
                <a:solidFill>
                  <a:sysClr val="windowText" lastClr="000000"/>
                </a:solidFill>
              </a:rPr>
              <a:t>Выписка 40102 в ст. «Исполнено»</a:t>
            </a:r>
            <a:endParaRPr sz="2800" dirty="0"/>
          </a:p>
        </p:txBody>
      </p:sp>
      <p:sp>
        <p:nvSpPr>
          <p:cNvPr id="1793085048" name="Скругленный прямоугольник 57"/>
          <p:cNvSpPr/>
          <p:nvPr/>
        </p:nvSpPr>
        <p:spPr bwMode="auto">
          <a:xfrm>
            <a:off x="3082343" y="793863"/>
            <a:ext cx="2596890" cy="1658781"/>
          </a:xfrm>
          <a:prstGeom prst="roundRect">
            <a:avLst>
              <a:gd name="adj" fmla="val 9373"/>
            </a:avLst>
          </a:prstGeom>
          <a:solidFill>
            <a:schemeClr val="accent1">
              <a:lumMod val="20000"/>
              <a:lumOff val="80000"/>
            </a:schemeClr>
          </a:solidFill>
          <a:ln w="12700" cap="flat" cmpd="sng" algn="ctr">
            <a:solidFill>
              <a:schemeClr val="tx2"/>
            </a:solidFill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ctr">
              <a:defRPr/>
            </a:pPr>
            <a:r>
              <a:rPr lang="ru-RU" sz="1100" b="1" dirty="0" smtClean="0">
                <a:solidFill>
                  <a:sysClr val="windowText" lastClr="000000"/>
                </a:solidFill>
              </a:rPr>
              <a:t>ПУД</a:t>
            </a:r>
            <a:endParaRPr sz="3600" b="1" dirty="0"/>
          </a:p>
        </p:txBody>
      </p:sp>
      <p:sp>
        <p:nvSpPr>
          <p:cNvPr id="1655380914" name="Прямоугольник 8"/>
          <p:cNvSpPr/>
          <p:nvPr/>
        </p:nvSpPr>
        <p:spPr bwMode="auto">
          <a:xfrm>
            <a:off x="3260548" y="1732814"/>
            <a:ext cx="2183364" cy="617252"/>
          </a:xfrm>
          <a:prstGeom prst="rect">
            <a:avLst/>
          </a:prstGeom>
          <a:solidFill>
            <a:sysClr val="window" lastClr="FFFFFF"/>
          </a:solidFill>
          <a:ln w="12700">
            <a:solidFill>
              <a:srgbClr val="41719C"/>
            </a:solidFill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ctr"/>
            <a:r>
              <a:rPr lang="ru-RU" sz="1000" dirty="0" smtClean="0">
                <a:solidFill>
                  <a:sysClr val="windowText" lastClr="000000"/>
                </a:solidFill>
              </a:rPr>
              <a:t>Осуществлено распределение </a:t>
            </a:r>
            <a:r>
              <a:rPr lang="ru-RU" sz="1000" dirty="0">
                <a:solidFill>
                  <a:sysClr val="windowText" lastClr="000000"/>
                </a:solidFill>
              </a:rPr>
              <a:t>доходов за </a:t>
            </a:r>
            <a:r>
              <a:rPr lang="ru-RU" sz="1000" dirty="0" smtClean="0">
                <a:solidFill>
                  <a:sysClr val="windowText" lastClr="000000"/>
                </a:solidFill>
              </a:rPr>
              <a:t>13.06.26 </a:t>
            </a:r>
            <a:r>
              <a:rPr lang="ru-RU" sz="1000" dirty="0">
                <a:solidFill>
                  <a:sysClr val="windowText" lastClr="000000"/>
                </a:solidFill>
              </a:rPr>
              <a:t>и </a:t>
            </a:r>
            <a:r>
              <a:rPr lang="ru-RU" sz="1000" dirty="0" smtClean="0">
                <a:solidFill>
                  <a:sysClr val="windowText" lastClr="000000"/>
                </a:solidFill>
              </a:rPr>
              <a:t>14.06.26</a:t>
            </a:r>
            <a:endParaRPr lang="ru-RU" sz="1000" dirty="0">
              <a:solidFill>
                <a:sysClr val="windowText" lastClr="000000"/>
              </a:solidFill>
            </a:endParaRPr>
          </a:p>
          <a:p>
            <a:pPr algn="ctr"/>
            <a:endParaRPr lang="ru-RU" sz="1000" dirty="0">
              <a:solidFill>
                <a:sysClr val="windowText" lastClr="000000"/>
              </a:solidFill>
            </a:endParaRPr>
          </a:p>
          <a:p>
            <a:pPr algn="ctr"/>
            <a:endParaRPr lang="ru-RU" sz="1000" dirty="0">
              <a:solidFill>
                <a:sysClr val="windowText" lastClr="000000"/>
              </a:solidFill>
            </a:endParaRPr>
          </a:p>
          <a:p>
            <a:pPr algn="ctr"/>
            <a:endParaRPr lang="ru-RU" sz="1000" dirty="0">
              <a:solidFill>
                <a:sysClr val="windowText" lastClr="000000"/>
              </a:solidFill>
            </a:endParaRPr>
          </a:p>
          <a:p>
            <a:pPr algn="ctr"/>
            <a:endParaRPr lang="ru-RU" sz="1000" dirty="0">
              <a:solidFill>
                <a:sysClr val="windowText" lastClr="000000"/>
              </a:solidFill>
            </a:endParaRPr>
          </a:p>
          <a:p>
            <a:pPr algn="ctr"/>
            <a:endParaRPr lang="ru-RU" sz="1000" dirty="0">
              <a:solidFill>
                <a:sysClr val="windowText" lastClr="000000"/>
              </a:solidFill>
            </a:endParaRPr>
          </a:p>
          <a:p>
            <a:pPr algn="ctr"/>
            <a:endParaRPr lang="ru-RU" sz="1000" dirty="0">
              <a:solidFill>
                <a:sysClr val="windowText" lastClr="000000"/>
              </a:solidFill>
            </a:endParaRPr>
          </a:p>
          <a:p>
            <a:pPr algn="ctr"/>
            <a:endParaRPr lang="ru-RU" sz="1000" dirty="0">
              <a:solidFill>
                <a:sysClr val="windowText" lastClr="000000"/>
              </a:solidFill>
            </a:endParaRPr>
          </a:p>
        </p:txBody>
      </p:sp>
      <p:sp>
        <p:nvSpPr>
          <p:cNvPr id="1883831321" name="Скругленный прямоугольник 60"/>
          <p:cNvSpPr/>
          <p:nvPr/>
        </p:nvSpPr>
        <p:spPr bwMode="auto">
          <a:xfrm>
            <a:off x="3260547" y="1132267"/>
            <a:ext cx="2183365" cy="516633"/>
          </a:xfrm>
          <a:prstGeom prst="roundRect">
            <a:avLst>
              <a:gd name="adj" fmla="val 30149"/>
            </a:avLst>
          </a:prstGeom>
          <a:solidFill>
            <a:sysClr val="window" lastClr="FFFFFF"/>
          </a:solidFill>
          <a:ln w="12700">
            <a:solidFill>
              <a:srgbClr val="41719C"/>
            </a:solidFill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ctr">
              <a:defRPr/>
            </a:pPr>
            <a:r>
              <a:rPr lang="ru-RU" sz="1000" dirty="0" smtClean="0">
                <a:solidFill>
                  <a:sysClr val="windowText" lastClr="000000"/>
                </a:solidFill>
              </a:rPr>
              <a:t>Выписки обработаны без ошибок. Ст. «Исполнено»</a:t>
            </a:r>
            <a:endParaRPr sz="2800" dirty="0"/>
          </a:p>
        </p:txBody>
      </p:sp>
      <p:sp>
        <p:nvSpPr>
          <p:cNvPr id="744391130" name="Скругленный прямоугольник 57"/>
          <p:cNvSpPr/>
          <p:nvPr/>
        </p:nvSpPr>
        <p:spPr bwMode="auto">
          <a:xfrm>
            <a:off x="6324455" y="849132"/>
            <a:ext cx="2389983" cy="1666219"/>
          </a:xfrm>
          <a:prstGeom prst="roundRect">
            <a:avLst>
              <a:gd name="adj" fmla="val 9373"/>
            </a:avLst>
          </a:prstGeom>
          <a:solidFill>
            <a:schemeClr val="accent1">
              <a:lumMod val="20000"/>
              <a:lumOff val="80000"/>
            </a:schemeClr>
          </a:solidFill>
          <a:ln w="12700" cap="flat" cmpd="sng" algn="ctr">
            <a:solidFill>
              <a:schemeClr val="tx2"/>
            </a:solidFill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ctr">
              <a:defRPr/>
            </a:pPr>
            <a:r>
              <a:rPr lang="ru-RU" sz="1100" b="1" dirty="0" smtClean="0">
                <a:solidFill>
                  <a:sysClr val="windowText" lastClr="000000"/>
                </a:solidFill>
              </a:rPr>
              <a:t>ПУИО</a:t>
            </a:r>
            <a:endParaRPr sz="3600" b="1" dirty="0"/>
          </a:p>
        </p:txBody>
      </p:sp>
      <p:sp>
        <p:nvSpPr>
          <p:cNvPr id="1586854925" name="Прямоугольник 8"/>
          <p:cNvSpPr/>
          <p:nvPr/>
        </p:nvSpPr>
        <p:spPr bwMode="auto">
          <a:xfrm>
            <a:off x="6531081" y="1184101"/>
            <a:ext cx="1947615" cy="988125"/>
          </a:xfrm>
          <a:prstGeom prst="rect">
            <a:avLst/>
          </a:prstGeom>
          <a:solidFill>
            <a:schemeClr val="bg1"/>
          </a:solidFill>
          <a:ln w="12699" cap="flat" cmpd="sng" algn="ctr">
            <a:solidFill>
              <a:schemeClr val="accent1">
                <a:lumMod val="74901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ctr"/>
          <a:lstStyle/>
          <a:p>
            <a:pPr algn="ctr">
              <a:defRPr/>
            </a:pPr>
            <a:r>
              <a:rPr lang="ru-RU" sz="1000" dirty="0" smtClean="0">
                <a:solidFill>
                  <a:sysClr val="windowText" lastClr="000000"/>
                </a:solidFill>
              </a:rPr>
              <a:t>Сформированы и представлены в МОУ</a:t>
            </a:r>
          </a:p>
          <a:p>
            <a:pPr algn="ctr">
              <a:defRPr/>
            </a:pPr>
            <a:r>
              <a:rPr lang="ru-RU" sz="1000" dirty="0" smtClean="0">
                <a:solidFill>
                  <a:sysClr val="windowText" lastClr="000000"/>
                </a:solidFill>
              </a:rPr>
              <a:t> отчеты  ф.0531377 </a:t>
            </a:r>
          </a:p>
          <a:p>
            <a:pPr algn="ctr">
              <a:defRPr/>
            </a:pPr>
            <a:r>
              <a:rPr lang="ru-RU" sz="1000" dirty="0" smtClean="0">
                <a:solidFill>
                  <a:sysClr val="windowText" lastClr="000000"/>
                </a:solidFill>
              </a:rPr>
              <a:t>за 13.06.26 </a:t>
            </a:r>
            <a:r>
              <a:rPr lang="ru-RU" sz="1000" dirty="0">
                <a:solidFill>
                  <a:sysClr val="windowText" lastClr="000000"/>
                </a:solidFill>
              </a:rPr>
              <a:t>и </a:t>
            </a:r>
            <a:r>
              <a:rPr lang="ru-RU" sz="1000" dirty="0" smtClean="0">
                <a:solidFill>
                  <a:sysClr val="windowText" lastClr="000000"/>
                </a:solidFill>
              </a:rPr>
              <a:t>14.06.26</a:t>
            </a:r>
            <a:endParaRPr lang="ru-RU" sz="800" dirty="0">
              <a:solidFill>
                <a:sysClr val="windowText" lastClr="000000"/>
              </a:solidFill>
            </a:endParaRPr>
          </a:p>
        </p:txBody>
      </p:sp>
      <p:cxnSp>
        <p:nvCxnSpPr>
          <p:cNvPr id="992909313" name="Прямая соединительная линия 992909312"/>
          <p:cNvCxnSpPr>
            <a:cxnSpLocks/>
            <a:stCxn id="62" idx="3"/>
            <a:endCxn id="1793085048" idx="1"/>
          </p:cNvCxnSpPr>
          <p:nvPr/>
        </p:nvCxnSpPr>
        <p:spPr bwMode="auto">
          <a:xfrm flipV="1">
            <a:off x="2294073" y="1623254"/>
            <a:ext cx="788270" cy="422828"/>
          </a:xfrm>
          <a:prstGeom prst="line">
            <a:avLst/>
          </a:prstGeom>
          <a:ln w="12700" cap="flat" cmpd="sng" algn="ctr">
            <a:solidFill>
              <a:srgbClr val="17375E"/>
            </a:solidFill>
            <a:prstDash val="solid"/>
            <a:miter lim="800000"/>
            <a:headEnd type="none" len="med"/>
            <a:tailEnd type="arrow" len="med"/>
          </a:ln>
        </p:spPr>
        <p:style>
          <a:lnRef idx="1">
            <a:schemeClr val="accent1">
              <a:shade val="50000"/>
            </a:schemeClr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80840529" name="Прямая соединительная линия 1880840528"/>
          <p:cNvCxnSpPr>
            <a:cxnSpLocks/>
          </p:cNvCxnSpPr>
          <p:nvPr/>
        </p:nvCxnSpPr>
        <p:spPr bwMode="auto">
          <a:xfrm rot="5399943">
            <a:off x="1893584" y="3755014"/>
            <a:ext cx="139077" cy="0"/>
          </a:xfrm>
          <a:prstGeom prst="line">
            <a:avLst/>
          </a:prstGeom>
          <a:ln w="12700" cap="flat" cmpd="sng" algn="ctr">
            <a:solidFill>
              <a:schemeClr val="accent2">
                <a:lumMod val="74901"/>
              </a:schemeClr>
            </a:solidFill>
            <a:prstDash val="solid"/>
            <a:miter lim="800000"/>
            <a:headEnd type="none" len="med"/>
            <a:tailEnd type="arrow" len="med"/>
          </a:ln>
        </p:spPr>
        <p:style>
          <a:lnRef idx="1">
            <a:schemeClr val="accent1">
              <a:shade val="50000"/>
            </a:schemeClr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6982869" name="Прямая соединительная линия 1246982868"/>
          <p:cNvCxnSpPr>
            <a:cxnSpLocks/>
          </p:cNvCxnSpPr>
          <p:nvPr/>
        </p:nvCxnSpPr>
        <p:spPr bwMode="auto">
          <a:xfrm rot="5399943">
            <a:off x="4509030" y="3734817"/>
            <a:ext cx="139077" cy="0"/>
          </a:xfrm>
          <a:prstGeom prst="line">
            <a:avLst/>
          </a:prstGeom>
          <a:ln w="12700" cap="flat" cmpd="sng" algn="ctr">
            <a:solidFill>
              <a:schemeClr val="accent2">
                <a:lumMod val="74901"/>
              </a:schemeClr>
            </a:solidFill>
            <a:prstDash val="solid"/>
            <a:miter lim="800000"/>
            <a:headEnd type="none" len="med"/>
            <a:tailEnd type="arrow" len="med"/>
          </a:ln>
        </p:spPr>
        <p:style>
          <a:lnRef idx="1">
            <a:schemeClr val="accent1">
              <a:shade val="50000"/>
            </a:schemeClr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3737796" name="Прямая соединительная линия 603737795"/>
          <p:cNvCxnSpPr>
            <a:cxnSpLocks/>
          </p:cNvCxnSpPr>
          <p:nvPr/>
        </p:nvCxnSpPr>
        <p:spPr bwMode="auto">
          <a:xfrm rot="5399943">
            <a:off x="6711152" y="3717820"/>
            <a:ext cx="139077" cy="0"/>
          </a:xfrm>
          <a:prstGeom prst="line">
            <a:avLst/>
          </a:prstGeom>
          <a:ln w="12700" cap="flat" cmpd="sng" algn="ctr">
            <a:solidFill>
              <a:schemeClr val="accent2">
                <a:lumMod val="74901"/>
              </a:schemeClr>
            </a:solidFill>
            <a:prstDash val="solid"/>
            <a:miter lim="800000"/>
            <a:headEnd type="none" len="med"/>
            <a:tailEnd type="arrow" len="med"/>
          </a:ln>
        </p:spPr>
        <p:style>
          <a:lnRef idx="1">
            <a:schemeClr val="accent1">
              <a:shade val="50000"/>
            </a:schemeClr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Скругленный прямоугольник 57"/>
          <p:cNvSpPr/>
          <p:nvPr/>
        </p:nvSpPr>
        <p:spPr bwMode="auto">
          <a:xfrm>
            <a:off x="330843" y="1648900"/>
            <a:ext cx="1963230" cy="794364"/>
          </a:xfrm>
          <a:prstGeom prst="roundRect">
            <a:avLst>
              <a:gd name="adj" fmla="val 9373"/>
            </a:avLst>
          </a:prstGeom>
          <a:solidFill>
            <a:schemeClr val="accent1">
              <a:lumMod val="20000"/>
              <a:lumOff val="80000"/>
            </a:schemeClr>
          </a:solidFill>
          <a:ln w="12700" cap="flat" cmpd="sng" algn="ctr">
            <a:solidFill>
              <a:schemeClr val="tx2"/>
            </a:solidFill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ctr">
              <a:defRPr/>
            </a:pPr>
            <a:r>
              <a:rPr lang="ru-RU" sz="1100" b="1" dirty="0" smtClean="0">
                <a:solidFill>
                  <a:sysClr val="windowText" lastClr="000000"/>
                </a:solidFill>
              </a:rPr>
              <a:t>ПУДС</a:t>
            </a:r>
            <a:endParaRPr sz="3600" b="1" dirty="0"/>
          </a:p>
        </p:txBody>
      </p:sp>
      <p:sp>
        <p:nvSpPr>
          <p:cNvPr id="63" name="Скругленный прямоугольник 60"/>
          <p:cNvSpPr/>
          <p:nvPr/>
        </p:nvSpPr>
        <p:spPr bwMode="auto">
          <a:xfrm>
            <a:off x="484488" y="1916811"/>
            <a:ext cx="1648395" cy="483746"/>
          </a:xfrm>
          <a:prstGeom prst="roundRect">
            <a:avLst>
              <a:gd name="adj" fmla="val 30149"/>
            </a:avLst>
          </a:prstGeom>
          <a:solidFill>
            <a:sysClr val="window" lastClr="FFFFFF"/>
          </a:solidFill>
          <a:ln w="12700">
            <a:solidFill>
              <a:srgbClr val="41719C"/>
            </a:solidFill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ctr">
              <a:defRPr/>
            </a:pPr>
            <a:r>
              <a:rPr lang="ru-RU" sz="1000" dirty="0" smtClean="0">
                <a:solidFill>
                  <a:sysClr val="windowText" lastClr="000000"/>
                </a:solidFill>
              </a:rPr>
              <a:t>Сформированы выписки по КС</a:t>
            </a:r>
            <a:endParaRPr sz="2800" dirty="0"/>
          </a:p>
        </p:txBody>
      </p:sp>
      <p:cxnSp>
        <p:nvCxnSpPr>
          <p:cNvPr id="76" name="Прямая соединительная линия 75"/>
          <p:cNvCxnSpPr>
            <a:cxnSpLocks/>
          </p:cNvCxnSpPr>
          <p:nvPr/>
        </p:nvCxnSpPr>
        <p:spPr bwMode="auto">
          <a:xfrm flipH="1">
            <a:off x="3836499" y="1578381"/>
            <a:ext cx="0" cy="159906"/>
          </a:xfrm>
          <a:prstGeom prst="line">
            <a:avLst/>
          </a:prstGeom>
          <a:ln w="12699" cap="flat" cmpd="sng" algn="ctr">
            <a:solidFill>
              <a:schemeClr val="tx2">
                <a:lumMod val="74901"/>
              </a:schemeClr>
            </a:solidFill>
            <a:prstDash val="solid"/>
            <a:headEnd type="triangle"/>
            <a:tailEnd type="arrow" len="med"/>
          </a:ln>
        </p:spPr>
        <p:style>
          <a:lnRef idx="1">
            <a:schemeClr val="accent1">
              <a:shade val="50000"/>
            </a:schemeClr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Прямая соединительная линия 76"/>
          <p:cNvCxnSpPr>
            <a:cxnSpLocks/>
          </p:cNvCxnSpPr>
          <p:nvPr/>
        </p:nvCxnSpPr>
        <p:spPr bwMode="auto">
          <a:xfrm flipH="1">
            <a:off x="4578568" y="1572908"/>
            <a:ext cx="0" cy="159906"/>
          </a:xfrm>
          <a:prstGeom prst="line">
            <a:avLst/>
          </a:prstGeom>
          <a:ln w="12699" cap="flat" cmpd="sng" algn="ctr">
            <a:solidFill>
              <a:schemeClr val="tx2">
                <a:lumMod val="74901"/>
              </a:schemeClr>
            </a:solidFill>
            <a:prstDash val="solid"/>
            <a:headEnd type="triangle"/>
            <a:tailEnd type="arrow" len="med"/>
          </a:ln>
        </p:spPr>
        <p:style>
          <a:lnRef idx="1">
            <a:schemeClr val="accent1">
              <a:shade val="50000"/>
            </a:schemeClr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 rot="19953473">
            <a:off x="2345635" y="1607528"/>
            <a:ext cx="63511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00" dirty="0">
                <a:solidFill>
                  <a:sysClr val="windowText" lastClr="000000"/>
                </a:solidFill>
              </a:rPr>
              <a:t>Импорт</a:t>
            </a:r>
          </a:p>
        </p:txBody>
      </p:sp>
    </p:spTree>
    <p:extLst>
      <p:ext uri="{BB962C8B-B14F-4D97-AF65-F5344CB8AC3E}">
        <p14:creationId xmlns:p14="http://schemas.microsoft.com/office/powerpoint/2010/main" val="4279676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9" name="Группа 28"/>
          <p:cNvGrpSpPr/>
          <p:nvPr/>
        </p:nvGrpSpPr>
        <p:grpSpPr>
          <a:xfrm>
            <a:off x="0" y="68667"/>
            <a:ext cx="9144000" cy="5112496"/>
            <a:chOff x="0" y="68667"/>
            <a:chExt cx="9144000" cy="5112496"/>
          </a:xfrm>
        </p:grpSpPr>
        <p:grpSp>
          <p:nvGrpSpPr>
            <p:cNvPr id="30" name="Группа 29"/>
            <p:cNvGrpSpPr/>
            <p:nvPr/>
          </p:nvGrpSpPr>
          <p:grpSpPr>
            <a:xfrm>
              <a:off x="0" y="68667"/>
              <a:ext cx="9144000" cy="4868498"/>
              <a:chOff x="0" y="68667"/>
              <a:chExt cx="9144000" cy="4868498"/>
            </a:xfrm>
          </p:grpSpPr>
          <p:sp>
            <p:nvSpPr>
              <p:cNvPr id="32" name="object 9"/>
              <p:cNvSpPr/>
              <p:nvPr/>
            </p:nvSpPr>
            <p:spPr>
              <a:xfrm>
                <a:off x="7176303" y="573994"/>
                <a:ext cx="1966640" cy="4363171"/>
              </a:xfrm>
              <a:prstGeom prst="rect">
                <a:avLst/>
              </a:prstGeom>
              <a:blipFill>
                <a:blip r:embed="rId3" cstate="print">
                  <a:extLst/>
                </a:blip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 sz="2138"/>
              </a:p>
            </p:txBody>
          </p:sp>
          <p:sp>
            <p:nvSpPr>
              <p:cNvPr id="36" name="object 2"/>
              <p:cNvSpPr/>
              <p:nvPr/>
            </p:nvSpPr>
            <p:spPr>
              <a:xfrm flipV="1">
                <a:off x="0" y="397590"/>
                <a:ext cx="9144000" cy="280834"/>
              </a:xfrm>
              <a:custGeom>
                <a:avLst/>
                <a:gdLst/>
                <a:ahLst/>
                <a:cxnLst/>
                <a:rect l="l" t="t" r="r" b="b"/>
                <a:pathLst>
                  <a:path w="4416425">
                    <a:moveTo>
                      <a:pt x="0" y="0"/>
                    </a:moveTo>
                    <a:lnTo>
                      <a:pt x="4415994" y="0"/>
                    </a:lnTo>
                  </a:path>
                </a:pathLst>
              </a:custGeom>
              <a:ln w="12700">
                <a:solidFill>
                  <a:schemeClr val="bg1">
                    <a:lumMod val="85000"/>
                  </a:schemeClr>
                </a:solidFill>
              </a:ln>
            </p:spPr>
            <p:txBody>
              <a:bodyPr wrap="square" lIns="0" tIns="0" rIns="0" bIns="0" rtlCol="0"/>
              <a:lstStyle/>
              <a:p>
                <a:endParaRPr sz="2138"/>
              </a:p>
            </p:txBody>
          </p:sp>
          <p:pic>
            <p:nvPicPr>
              <p:cNvPr id="38" name="Рисунок 37"/>
              <p:cNvPicPr>
                <a:picLocks noChangeAspect="1"/>
              </p:cNvPicPr>
              <p:nvPr/>
            </p:nvPicPr>
            <p:blipFill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58363"/>
              <a:stretch/>
            </p:blipFill>
            <p:spPr>
              <a:xfrm>
                <a:off x="223681" y="68667"/>
                <a:ext cx="606809" cy="570497"/>
              </a:xfrm>
              <a:prstGeom prst="rect">
                <a:avLst/>
              </a:prstGeom>
            </p:spPr>
          </p:pic>
          <p:sp>
            <p:nvSpPr>
              <p:cNvPr id="39" name="TextBox 38"/>
              <p:cNvSpPr txBox="1"/>
              <p:nvPr/>
            </p:nvSpPr>
            <p:spPr>
              <a:xfrm>
                <a:off x="727832" y="141472"/>
                <a:ext cx="2389220" cy="3849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951" dirty="0">
                    <a:solidFill>
                      <a:srgbClr val="476E9C"/>
                    </a:solidFill>
                    <a:latin typeface="Cambria" panose="02040503050406030204" pitchFamily="18" charset="0"/>
                  </a:rPr>
                  <a:t>Управление Федерального </a:t>
                </a:r>
              </a:p>
              <a:p>
                <a:r>
                  <a:rPr lang="ru-RU" sz="951" dirty="0">
                    <a:solidFill>
                      <a:srgbClr val="476E9C"/>
                    </a:solidFill>
                    <a:latin typeface="Cambria" panose="02040503050406030204" pitchFamily="18" charset="0"/>
                  </a:rPr>
                  <a:t>казначейства по Московской области</a:t>
                </a:r>
              </a:p>
            </p:txBody>
          </p:sp>
        </p:grpSp>
        <p:sp>
          <p:nvSpPr>
            <p:cNvPr id="31" name="TextBox 30"/>
            <p:cNvSpPr txBox="1"/>
            <p:nvPr/>
          </p:nvSpPr>
          <p:spPr>
            <a:xfrm>
              <a:off x="7437" y="4896605"/>
              <a:ext cx="2728612" cy="284558"/>
            </a:xfrm>
            <a:prstGeom prst="rect">
              <a:avLst/>
            </a:prstGeom>
            <a:noFill/>
          </p:spPr>
          <p:txBody>
            <a:bodyPr wrap="square" lIns="121784" tIns="60893" rIns="121784" bIns="60893" rtlCol="0">
              <a:spAutoFit/>
            </a:bodyPr>
            <a:lstStyle/>
            <a:p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</a:rPr>
                <a:t>https://</a:t>
              </a:r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</a:rPr>
                <a:t>mo.roskazna.gov.ru</a:t>
              </a:r>
              <a:endParaRPr lang="ru-RU" sz="105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sp>
        <p:nvSpPr>
          <p:cNvPr id="504180991" name="Заголовок 2"/>
          <p:cNvSpPr>
            <a:spLocks noGrp="1"/>
          </p:cNvSpPr>
          <p:nvPr>
            <p:ph type="title"/>
          </p:nvPr>
        </p:nvSpPr>
        <p:spPr bwMode="auto">
          <a:xfrm>
            <a:off x="1823042" y="255861"/>
            <a:ext cx="7186887" cy="213719"/>
          </a:xfrm>
        </p:spPr>
        <p:txBody>
          <a:bodyPr/>
          <a:lstStyle/>
          <a:p>
            <a:pPr marL="0" marR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i="0" u="none" strike="noStrike" cap="none" spc="0" dirty="0" smtClean="0">
                <a:solidFill>
                  <a:schemeClr val="tx2"/>
                </a:solidFill>
                <a:latin typeface="Cambria"/>
                <a:ea typeface="Arial"/>
                <a:cs typeface="Arial"/>
              </a:rPr>
              <a:t>16-17 июня (операционный день 15.06)</a:t>
            </a:r>
            <a:endParaRPr lang="ru-RU" sz="800" b="0" i="0" u="none" strike="noStrike" cap="none" spc="0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793085048" name="Скругленный прямоугольник 57"/>
          <p:cNvSpPr/>
          <p:nvPr/>
        </p:nvSpPr>
        <p:spPr bwMode="auto">
          <a:xfrm>
            <a:off x="4903118" y="917475"/>
            <a:ext cx="3345452" cy="1387950"/>
          </a:xfrm>
          <a:prstGeom prst="roundRect">
            <a:avLst>
              <a:gd name="adj" fmla="val 9373"/>
            </a:avLst>
          </a:prstGeom>
          <a:solidFill>
            <a:schemeClr val="accent1">
              <a:lumMod val="20000"/>
              <a:lumOff val="80000"/>
            </a:schemeClr>
          </a:solidFill>
          <a:ln w="12700" cap="flat" cmpd="sng" algn="ctr">
            <a:solidFill>
              <a:schemeClr val="tx2"/>
            </a:solidFill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ctr">
              <a:defRPr/>
            </a:pPr>
            <a:r>
              <a:rPr lang="ru-RU" sz="1100" b="1" dirty="0" smtClean="0">
                <a:solidFill>
                  <a:sysClr val="windowText" lastClr="000000"/>
                </a:solidFill>
              </a:rPr>
              <a:t>ПУДС</a:t>
            </a:r>
            <a:endParaRPr sz="3600" b="1" dirty="0"/>
          </a:p>
        </p:txBody>
      </p:sp>
      <p:sp>
        <p:nvSpPr>
          <p:cNvPr id="1655380914" name="Прямоугольник 8"/>
          <p:cNvSpPr/>
          <p:nvPr/>
        </p:nvSpPr>
        <p:spPr bwMode="auto">
          <a:xfrm>
            <a:off x="5081322" y="1795948"/>
            <a:ext cx="2999607" cy="414453"/>
          </a:xfrm>
          <a:prstGeom prst="rect">
            <a:avLst/>
          </a:prstGeom>
          <a:solidFill>
            <a:sysClr val="window" lastClr="FFFFFF"/>
          </a:solidFill>
          <a:ln w="12700">
            <a:solidFill>
              <a:srgbClr val="41719C"/>
            </a:solidFill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ctr"/>
            <a:r>
              <a:rPr lang="ru-RU" sz="1000" dirty="0">
                <a:solidFill>
                  <a:sysClr val="windowText" lastClr="000000"/>
                </a:solidFill>
              </a:rPr>
              <a:t>В выписку включились </a:t>
            </a:r>
            <a:r>
              <a:rPr lang="ru-RU" sz="1000" dirty="0" smtClean="0">
                <a:solidFill>
                  <a:sysClr val="windowText" lastClr="000000"/>
                </a:solidFill>
              </a:rPr>
              <a:t>документы </a:t>
            </a:r>
            <a:r>
              <a:rPr lang="ru-RU" sz="1000" dirty="0">
                <a:solidFill>
                  <a:sysClr val="windowText" lastClr="000000"/>
                </a:solidFill>
              </a:rPr>
              <a:t>за 13.06.2026 – 14 шт., за 14.06.2026 – 18 424 шт</a:t>
            </a:r>
            <a:r>
              <a:rPr lang="ru-RU" sz="1000" dirty="0" smtClean="0">
                <a:solidFill>
                  <a:sysClr val="windowText" lastClr="000000"/>
                </a:solidFill>
              </a:rPr>
              <a:t>. </a:t>
            </a:r>
          </a:p>
          <a:p>
            <a:pPr algn="ctr"/>
            <a:endParaRPr lang="ru-RU" sz="1000" dirty="0">
              <a:solidFill>
                <a:sysClr val="windowText" lastClr="000000"/>
              </a:solidFill>
            </a:endParaRPr>
          </a:p>
          <a:p>
            <a:pPr algn="ctr"/>
            <a:endParaRPr lang="ru-RU" sz="1000" dirty="0">
              <a:solidFill>
                <a:sysClr val="windowText" lastClr="000000"/>
              </a:solidFill>
            </a:endParaRPr>
          </a:p>
          <a:p>
            <a:pPr algn="ctr"/>
            <a:endParaRPr lang="ru-RU" sz="1000" dirty="0">
              <a:solidFill>
                <a:sysClr val="windowText" lastClr="000000"/>
              </a:solidFill>
            </a:endParaRPr>
          </a:p>
          <a:p>
            <a:pPr algn="ctr"/>
            <a:endParaRPr lang="ru-RU" sz="1000" dirty="0">
              <a:solidFill>
                <a:sysClr val="windowText" lastClr="000000"/>
              </a:solidFill>
            </a:endParaRPr>
          </a:p>
          <a:p>
            <a:pPr algn="ctr"/>
            <a:endParaRPr lang="ru-RU" sz="1000" dirty="0">
              <a:solidFill>
                <a:sysClr val="windowText" lastClr="000000"/>
              </a:solidFill>
            </a:endParaRPr>
          </a:p>
          <a:p>
            <a:pPr algn="ctr"/>
            <a:endParaRPr lang="ru-RU" sz="1000" dirty="0">
              <a:solidFill>
                <a:sysClr val="windowText" lastClr="000000"/>
              </a:solidFill>
            </a:endParaRPr>
          </a:p>
          <a:p>
            <a:pPr algn="ctr"/>
            <a:endParaRPr lang="ru-RU" sz="1000" dirty="0">
              <a:solidFill>
                <a:sysClr val="windowText" lastClr="000000"/>
              </a:solidFill>
            </a:endParaRPr>
          </a:p>
        </p:txBody>
      </p:sp>
      <p:sp>
        <p:nvSpPr>
          <p:cNvPr id="1883831321" name="Скругленный прямоугольник 60"/>
          <p:cNvSpPr/>
          <p:nvPr/>
        </p:nvSpPr>
        <p:spPr bwMode="auto">
          <a:xfrm>
            <a:off x="5081322" y="1195401"/>
            <a:ext cx="2999607" cy="516633"/>
          </a:xfrm>
          <a:prstGeom prst="roundRect">
            <a:avLst>
              <a:gd name="adj" fmla="val 30149"/>
            </a:avLst>
          </a:prstGeom>
          <a:solidFill>
            <a:sysClr val="window" lastClr="FFFFFF"/>
          </a:solidFill>
          <a:ln w="12700">
            <a:solidFill>
              <a:srgbClr val="41719C"/>
            </a:solidFill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ctr">
              <a:defRPr/>
            </a:pPr>
            <a:r>
              <a:rPr lang="ru-RU" sz="1000" dirty="0" smtClean="0">
                <a:solidFill>
                  <a:sysClr val="windowText" lastClr="000000"/>
                </a:solidFill>
              </a:rPr>
              <a:t>Создана новая выписка за 15.06.2026 с </a:t>
            </a:r>
            <a:r>
              <a:rPr lang="ru-RU" sz="1000" u="sng" dirty="0" smtClean="0">
                <a:solidFill>
                  <a:srgbClr val="FF0000"/>
                </a:solidFill>
              </a:rPr>
              <a:t>неверными заголовками</a:t>
            </a:r>
            <a:endParaRPr sz="2800" u="sng" dirty="0">
              <a:solidFill>
                <a:srgbClr val="FF0000"/>
              </a:solidFill>
            </a:endParaRPr>
          </a:p>
        </p:txBody>
      </p:sp>
      <p:cxnSp>
        <p:nvCxnSpPr>
          <p:cNvPr id="77" name="Прямая соединительная линия 76"/>
          <p:cNvCxnSpPr>
            <a:cxnSpLocks/>
          </p:cNvCxnSpPr>
          <p:nvPr/>
        </p:nvCxnSpPr>
        <p:spPr bwMode="auto">
          <a:xfrm>
            <a:off x="6622863" y="1654361"/>
            <a:ext cx="0" cy="159906"/>
          </a:xfrm>
          <a:prstGeom prst="line">
            <a:avLst/>
          </a:prstGeom>
          <a:ln w="12699" cap="flat" cmpd="sng" algn="ctr">
            <a:solidFill>
              <a:schemeClr val="tx2">
                <a:lumMod val="74901"/>
              </a:schemeClr>
            </a:solidFill>
            <a:prstDash val="solid"/>
            <a:headEnd type="triangle"/>
            <a:tailEnd type="arrow" len="med"/>
          </a:ln>
        </p:spPr>
        <p:style>
          <a:lnRef idx="1">
            <a:schemeClr val="accent1">
              <a:shade val="50000"/>
            </a:schemeClr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Скругленный прямоугольник 57"/>
          <p:cNvSpPr/>
          <p:nvPr/>
        </p:nvSpPr>
        <p:spPr bwMode="auto">
          <a:xfrm>
            <a:off x="954263" y="914227"/>
            <a:ext cx="3552886" cy="1387316"/>
          </a:xfrm>
          <a:prstGeom prst="roundRect">
            <a:avLst>
              <a:gd name="adj" fmla="val 9373"/>
            </a:avLst>
          </a:prstGeom>
          <a:solidFill>
            <a:srgbClr val="FDEADA"/>
          </a:solidFill>
          <a:ln w="12700" cap="flat" cmpd="sng" algn="ctr">
            <a:solidFill>
              <a:srgbClr val="953735"/>
            </a:solidFill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ctr">
              <a:defRPr/>
            </a:pPr>
            <a:r>
              <a:rPr lang="en-US" sz="1100" b="1" dirty="0" smtClean="0">
                <a:solidFill>
                  <a:srgbClr val="953735"/>
                </a:solidFill>
              </a:rPr>
              <a:t>IM19122009</a:t>
            </a:r>
            <a:endParaRPr sz="3600" b="1" dirty="0">
              <a:solidFill>
                <a:srgbClr val="953735"/>
              </a:solidFill>
            </a:endParaRPr>
          </a:p>
        </p:txBody>
      </p:sp>
      <p:sp>
        <p:nvSpPr>
          <p:cNvPr id="34" name="Прямоугольник 8"/>
          <p:cNvSpPr/>
          <p:nvPr/>
        </p:nvSpPr>
        <p:spPr bwMode="auto">
          <a:xfrm>
            <a:off x="1132466" y="1762003"/>
            <a:ext cx="3125373" cy="444516"/>
          </a:xfrm>
          <a:prstGeom prst="rect">
            <a:avLst/>
          </a:prstGeom>
          <a:solidFill>
            <a:sysClr val="window" lastClr="FFFFFF"/>
          </a:solidFill>
          <a:ln w="12700">
            <a:solidFill>
              <a:srgbClr val="953735"/>
            </a:solidFill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ctr"/>
          <a:lstStyle/>
          <a:p>
            <a:pPr algn="ctr"/>
            <a:r>
              <a:rPr lang="ru-RU" sz="900" dirty="0">
                <a:solidFill>
                  <a:schemeClr val="accent2">
                    <a:lumMod val="75000"/>
                  </a:schemeClr>
                </a:solidFill>
              </a:rPr>
              <a:t>Даны рекомендации </a:t>
            </a:r>
            <a:r>
              <a:rPr lang="ru-RU" sz="900" dirty="0" smtClean="0">
                <a:solidFill>
                  <a:schemeClr val="accent2">
                    <a:lumMod val="75000"/>
                  </a:schemeClr>
                </a:solidFill>
              </a:rPr>
              <a:t>переформировать выписку.</a:t>
            </a:r>
          </a:p>
          <a:p>
            <a:pPr algn="ctr"/>
            <a:r>
              <a:rPr lang="ru-RU" sz="800" b="1" dirty="0" smtClean="0">
                <a:solidFill>
                  <a:schemeClr val="accent2">
                    <a:lumMod val="75000"/>
                  </a:schemeClr>
                </a:solidFill>
              </a:rPr>
              <a:t>*Выписка не сформировалась.</a:t>
            </a:r>
            <a:endParaRPr lang="ru-RU" sz="8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5" name="Скругленный прямоугольник 60"/>
          <p:cNvSpPr/>
          <p:nvPr/>
        </p:nvSpPr>
        <p:spPr bwMode="auto">
          <a:xfrm>
            <a:off x="1132466" y="1201152"/>
            <a:ext cx="3125373" cy="446932"/>
          </a:xfrm>
          <a:prstGeom prst="roundRect">
            <a:avLst>
              <a:gd name="adj" fmla="val 30149"/>
            </a:avLst>
          </a:prstGeom>
          <a:solidFill>
            <a:sysClr val="window" lastClr="FFFFFF"/>
          </a:solidFill>
          <a:ln w="12699" cap="flat" cmpd="sng" algn="ctr">
            <a:solidFill>
              <a:srgbClr val="933634"/>
            </a:solidFill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ctr"/>
            <a:r>
              <a:rPr lang="ru-RU" sz="900" dirty="0" smtClean="0">
                <a:solidFill>
                  <a:schemeClr val="accent2">
                    <a:lumMod val="75000"/>
                  </a:schemeClr>
                </a:solidFill>
              </a:rPr>
              <a:t>ГП </a:t>
            </a:r>
            <a:r>
              <a:rPr lang="ru-RU" sz="900" dirty="0">
                <a:solidFill>
                  <a:schemeClr val="accent2">
                    <a:lumMod val="75000"/>
                  </a:schemeClr>
                </a:solidFill>
              </a:rPr>
              <a:t>ПУДС нашла </a:t>
            </a:r>
            <a:r>
              <a:rPr lang="ru-RU" sz="900" dirty="0" smtClean="0">
                <a:solidFill>
                  <a:schemeClr val="accent2">
                    <a:lumMod val="75000"/>
                  </a:schemeClr>
                </a:solidFill>
              </a:rPr>
              <a:t>документы</a:t>
            </a:r>
            <a:r>
              <a:rPr lang="en-US" sz="900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900" dirty="0" smtClean="0">
                <a:solidFill>
                  <a:schemeClr val="accent2">
                    <a:lumMod val="75000"/>
                  </a:schemeClr>
                </a:solidFill>
              </a:rPr>
              <a:t>за </a:t>
            </a:r>
            <a:r>
              <a:rPr lang="ru-RU" sz="900" dirty="0">
                <a:solidFill>
                  <a:schemeClr val="accent2">
                    <a:lumMod val="75000"/>
                  </a:schemeClr>
                </a:solidFill>
              </a:rPr>
              <a:t>13.06.2026 – 14 шт., за 14.06.2026 – 18 424 шт</a:t>
            </a:r>
            <a:r>
              <a:rPr lang="ru-RU" sz="900" dirty="0" smtClean="0">
                <a:solidFill>
                  <a:schemeClr val="accent2">
                    <a:lumMod val="75000"/>
                  </a:schemeClr>
                </a:solidFill>
              </a:rPr>
              <a:t>.</a:t>
            </a:r>
            <a:endParaRPr lang="ru-RU" sz="900" dirty="0">
              <a:solidFill>
                <a:schemeClr val="accent2">
                  <a:lumMod val="75000"/>
                </a:schemeClr>
              </a:solidFill>
            </a:endParaRPr>
          </a:p>
        </p:txBody>
      </p:sp>
      <p:cxnSp>
        <p:nvCxnSpPr>
          <p:cNvPr id="37" name="Прямая соединительная линия 36"/>
          <p:cNvCxnSpPr>
            <a:cxnSpLocks/>
          </p:cNvCxnSpPr>
          <p:nvPr/>
        </p:nvCxnSpPr>
        <p:spPr bwMode="auto">
          <a:xfrm>
            <a:off x="2695152" y="1623882"/>
            <a:ext cx="0" cy="159906"/>
          </a:xfrm>
          <a:prstGeom prst="line">
            <a:avLst/>
          </a:prstGeom>
          <a:ln w="12699" cap="flat" cmpd="sng" algn="ctr">
            <a:solidFill>
              <a:srgbClr val="953735"/>
            </a:solidFill>
            <a:prstDash val="solid"/>
            <a:headEnd type="triangle"/>
            <a:tailEnd type="arrow" len="med"/>
          </a:ln>
        </p:spPr>
        <p:style>
          <a:lnRef idx="1">
            <a:schemeClr val="accent1">
              <a:shade val="50000"/>
            </a:schemeClr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Скругленный прямоугольник 20"/>
          <p:cNvSpPr/>
          <p:nvPr/>
        </p:nvSpPr>
        <p:spPr bwMode="auto">
          <a:xfrm>
            <a:off x="3422029" y="728580"/>
            <a:ext cx="1346398" cy="366195"/>
          </a:xfrm>
          <a:prstGeom prst="roundRect">
            <a:avLst>
              <a:gd name="adj" fmla="val 16667"/>
            </a:avLst>
          </a:prstGeom>
          <a:solidFill>
            <a:srgbClr val="DBFBA8">
              <a:alpha val="81000"/>
            </a:srgbClr>
          </a:solidFill>
          <a:ln w="25400" cap="flat" cmpd="sng" algn="ctr">
            <a:solidFill>
              <a:srgbClr val="FF0000">
                <a:alpha val="99999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800" dirty="0">
                <a:solidFill>
                  <a:srgbClr val="FF0000"/>
                </a:solidFill>
              </a:rPr>
              <a:t>Заведена авария на БПО Смарт </a:t>
            </a:r>
            <a:r>
              <a:rPr lang="ru-RU" sz="800" dirty="0" smtClean="0">
                <a:solidFill>
                  <a:srgbClr val="FF0000"/>
                </a:solidFill>
              </a:rPr>
              <a:t>Виста</a:t>
            </a:r>
            <a:r>
              <a:rPr lang="en-US" sz="800" dirty="0" smtClean="0">
                <a:solidFill>
                  <a:srgbClr val="FF0000"/>
                </a:solidFill>
              </a:rPr>
              <a:t> </a:t>
            </a:r>
          </a:p>
          <a:p>
            <a:pPr algn="ctr">
              <a:defRPr/>
            </a:pPr>
            <a:r>
              <a:rPr lang="en-US" sz="800" dirty="0" smtClean="0">
                <a:solidFill>
                  <a:srgbClr val="FF0000"/>
                </a:solidFill>
              </a:rPr>
              <a:t>IM19128990</a:t>
            </a:r>
            <a:endParaRPr sz="800" dirty="0">
              <a:solidFill>
                <a:srgbClr val="FF0000"/>
              </a:solidFill>
            </a:endParaRPr>
          </a:p>
        </p:txBody>
      </p:sp>
      <p:cxnSp>
        <p:nvCxnSpPr>
          <p:cNvPr id="51" name="Прямая соединительная линия 50"/>
          <p:cNvCxnSpPr>
            <a:cxnSpLocks/>
            <a:stCxn id="33" idx="3"/>
            <a:endCxn id="1793085048" idx="1"/>
          </p:cNvCxnSpPr>
          <p:nvPr/>
        </p:nvCxnSpPr>
        <p:spPr bwMode="auto">
          <a:xfrm>
            <a:off x="4507149" y="1607885"/>
            <a:ext cx="395969" cy="3565"/>
          </a:xfrm>
          <a:prstGeom prst="line">
            <a:avLst/>
          </a:prstGeom>
          <a:ln w="12700" cap="flat" cmpd="sng" algn="ctr">
            <a:solidFill>
              <a:srgbClr val="17375E"/>
            </a:solidFill>
            <a:prstDash val="solid"/>
            <a:miter lim="800000"/>
            <a:headEnd type="none" len="med"/>
            <a:tailEnd type="arrow" len="med"/>
          </a:ln>
        </p:spPr>
        <p:style>
          <a:lnRef idx="1">
            <a:schemeClr val="accent1">
              <a:shade val="50000"/>
            </a:schemeClr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Скругленный прямоугольник 57"/>
          <p:cNvSpPr/>
          <p:nvPr/>
        </p:nvSpPr>
        <p:spPr bwMode="auto">
          <a:xfrm>
            <a:off x="4903118" y="2466751"/>
            <a:ext cx="3345452" cy="1524958"/>
          </a:xfrm>
          <a:prstGeom prst="roundRect">
            <a:avLst>
              <a:gd name="adj" fmla="val 9373"/>
            </a:avLst>
          </a:prstGeom>
          <a:solidFill>
            <a:schemeClr val="accent1">
              <a:lumMod val="20000"/>
              <a:lumOff val="80000"/>
            </a:schemeClr>
          </a:solidFill>
          <a:ln w="12700" cap="flat" cmpd="sng" algn="ctr">
            <a:solidFill>
              <a:schemeClr val="tx2"/>
            </a:solidFill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ctr">
              <a:defRPr/>
            </a:pPr>
            <a:r>
              <a:rPr lang="ru-RU" sz="1100" b="1" dirty="0" smtClean="0">
                <a:solidFill>
                  <a:sysClr val="windowText" lastClr="000000"/>
                </a:solidFill>
              </a:rPr>
              <a:t>ПУДС</a:t>
            </a:r>
            <a:endParaRPr sz="3600" b="1" dirty="0"/>
          </a:p>
        </p:txBody>
      </p:sp>
      <p:sp>
        <p:nvSpPr>
          <p:cNvPr id="56" name="Прямоугольник 8"/>
          <p:cNvSpPr/>
          <p:nvPr/>
        </p:nvSpPr>
        <p:spPr bwMode="auto">
          <a:xfrm>
            <a:off x="5081323" y="3362629"/>
            <a:ext cx="2999606" cy="440641"/>
          </a:xfrm>
          <a:prstGeom prst="rect">
            <a:avLst/>
          </a:prstGeom>
          <a:solidFill>
            <a:sysClr val="window" lastClr="FFFFFF"/>
          </a:solidFill>
          <a:ln w="12700">
            <a:solidFill>
              <a:srgbClr val="41719C"/>
            </a:solidFill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ctr"/>
            <a:r>
              <a:rPr lang="ru-RU" sz="1000" dirty="0" smtClean="0">
                <a:solidFill>
                  <a:sysClr val="windowText" lastClr="000000"/>
                </a:solidFill>
              </a:rPr>
              <a:t>В ПУД осуществлено </a:t>
            </a:r>
            <a:r>
              <a:rPr lang="ru-RU" sz="1000" dirty="0">
                <a:solidFill>
                  <a:sysClr val="windowText" lastClr="000000"/>
                </a:solidFill>
              </a:rPr>
              <a:t>распределение доходов за </a:t>
            </a:r>
            <a:r>
              <a:rPr lang="ru-RU" sz="1000" dirty="0" smtClean="0">
                <a:solidFill>
                  <a:sysClr val="windowText" lastClr="000000"/>
                </a:solidFill>
              </a:rPr>
              <a:t>15.06.2026</a:t>
            </a:r>
          </a:p>
          <a:p>
            <a:pPr algn="ctr"/>
            <a:endParaRPr lang="ru-RU" sz="1000" dirty="0">
              <a:solidFill>
                <a:sysClr val="windowText" lastClr="000000"/>
              </a:solidFill>
            </a:endParaRPr>
          </a:p>
          <a:p>
            <a:pPr algn="ctr"/>
            <a:endParaRPr lang="ru-RU" sz="1000" dirty="0">
              <a:solidFill>
                <a:sysClr val="windowText" lastClr="000000"/>
              </a:solidFill>
            </a:endParaRPr>
          </a:p>
          <a:p>
            <a:pPr algn="ctr"/>
            <a:endParaRPr lang="ru-RU" sz="1000" dirty="0">
              <a:solidFill>
                <a:sysClr val="windowText" lastClr="000000"/>
              </a:solidFill>
            </a:endParaRPr>
          </a:p>
          <a:p>
            <a:pPr algn="ctr"/>
            <a:endParaRPr lang="ru-RU" sz="1000" dirty="0">
              <a:solidFill>
                <a:sysClr val="windowText" lastClr="000000"/>
              </a:solidFill>
            </a:endParaRPr>
          </a:p>
          <a:p>
            <a:pPr algn="ctr"/>
            <a:endParaRPr lang="ru-RU" sz="1000" dirty="0">
              <a:solidFill>
                <a:sysClr val="windowText" lastClr="000000"/>
              </a:solidFill>
            </a:endParaRPr>
          </a:p>
          <a:p>
            <a:pPr algn="ctr"/>
            <a:endParaRPr lang="ru-RU" sz="1000" dirty="0">
              <a:solidFill>
                <a:sysClr val="windowText" lastClr="000000"/>
              </a:solidFill>
            </a:endParaRPr>
          </a:p>
        </p:txBody>
      </p:sp>
      <p:sp>
        <p:nvSpPr>
          <p:cNvPr id="57" name="Скругленный прямоугольник 60"/>
          <p:cNvSpPr/>
          <p:nvPr/>
        </p:nvSpPr>
        <p:spPr bwMode="auto">
          <a:xfrm>
            <a:off x="5081323" y="2762082"/>
            <a:ext cx="2999606" cy="508375"/>
          </a:xfrm>
          <a:prstGeom prst="roundRect">
            <a:avLst>
              <a:gd name="adj" fmla="val 30149"/>
            </a:avLst>
          </a:prstGeom>
          <a:solidFill>
            <a:sysClr val="window" lastClr="FFFFFF"/>
          </a:solidFill>
          <a:ln w="12700">
            <a:solidFill>
              <a:srgbClr val="41719C"/>
            </a:solidFill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ctr">
              <a:defRPr/>
            </a:pPr>
            <a:r>
              <a:rPr lang="ru-RU" sz="1000" dirty="0" smtClean="0">
                <a:solidFill>
                  <a:sysClr val="windowText" lastClr="000000"/>
                </a:solidFill>
              </a:rPr>
              <a:t>Выписка сформирована корректно.</a:t>
            </a:r>
            <a:br>
              <a:rPr lang="ru-RU" sz="1000" dirty="0" smtClean="0">
                <a:solidFill>
                  <a:sysClr val="windowText" lastClr="000000"/>
                </a:solidFill>
              </a:rPr>
            </a:br>
            <a:r>
              <a:rPr lang="ru-RU" sz="1000" b="1" dirty="0" smtClean="0">
                <a:solidFill>
                  <a:sysClr val="windowText" lastClr="000000"/>
                </a:solidFill>
              </a:rPr>
              <a:t>ПУД=ПУДС</a:t>
            </a:r>
            <a:endParaRPr sz="2800" b="1" u="sng" dirty="0"/>
          </a:p>
        </p:txBody>
      </p:sp>
      <p:cxnSp>
        <p:nvCxnSpPr>
          <p:cNvPr id="58" name="Прямая соединительная линия 57"/>
          <p:cNvCxnSpPr>
            <a:cxnSpLocks/>
          </p:cNvCxnSpPr>
          <p:nvPr/>
        </p:nvCxnSpPr>
        <p:spPr bwMode="auto">
          <a:xfrm>
            <a:off x="6634951" y="3202723"/>
            <a:ext cx="0" cy="159906"/>
          </a:xfrm>
          <a:prstGeom prst="line">
            <a:avLst/>
          </a:prstGeom>
          <a:ln w="12699" cap="flat" cmpd="sng" algn="ctr">
            <a:solidFill>
              <a:schemeClr val="tx2">
                <a:lumMod val="74901"/>
              </a:schemeClr>
            </a:solidFill>
            <a:prstDash val="solid"/>
            <a:headEnd type="triangle"/>
            <a:tailEnd type="arrow" len="med"/>
          </a:ln>
        </p:spPr>
        <p:style>
          <a:lnRef idx="1">
            <a:schemeClr val="accent1">
              <a:shade val="50000"/>
            </a:schemeClr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Скругленный прямоугольник 57"/>
          <p:cNvSpPr/>
          <p:nvPr/>
        </p:nvSpPr>
        <p:spPr bwMode="auto">
          <a:xfrm>
            <a:off x="954263" y="2768463"/>
            <a:ext cx="3552886" cy="889929"/>
          </a:xfrm>
          <a:prstGeom prst="roundRect">
            <a:avLst>
              <a:gd name="adj" fmla="val 9373"/>
            </a:avLst>
          </a:prstGeom>
          <a:solidFill>
            <a:srgbClr val="FDEADA"/>
          </a:solidFill>
          <a:ln w="12700" cap="flat" cmpd="sng" algn="ctr">
            <a:solidFill>
              <a:srgbClr val="953735"/>
            </a:solidFill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ctr">
              <a:defRPr/>
            </a:pPr>
            <a:r>
              <a:rPr lang="en-US" sz="1100" b="1" dirty="0" smtClean="0">
                <a:solidFill>
                  <a:srgbClr val="953735"/>
                </a:solidFill>
              </a:rPr>
              <a:t>IM1</a:t>
            </a:r>
            <a:r>
              <a:rPr lang="ru-RU" sz="1100" b="1" dirty="0" smtClean="0">
                <a:solidFill>
                  <a:srgbClr val="953735"/>
                </a:solidFill>
              </a:rPr>
              <a:t>9113824</a:t>
            </a:r>
            <a:endParaRPr sz="3600" b="1" dirty="0">
              <a:solidFill>
                <a:srgbClr val="953735"/>
              </a:solidFill>
            </a:endParaRPr>
          </a:p>
        </p:txBody>
      </p:sp>
      <p:sp>
        <p:nvSpPr>
          <p:cNvPr id="61" name="Скругленный прямоугольник 60"/>
          <p:cNvSpPr/>
          <p:nvPr/>
        </p:nvSpPr>
        <p:spPr bwMode="auto">
          <a:xfrm>
            <a:off x="1132467" y="3055389"/>
            <a:ext cx="3125372" cy="510832"/>
          </a:xfrm>
          <a:prstGeom prst="roundRect">
            <a:avLst>
              <a:gd name="adj" fmla="val 30149"/>
            </a:avLst>
          </a:prstGeom>
          <a:solidFill>
            <a:sysClr val="window" lastClr="FFFFFF"/>
          </a:solidFill>
          <a:ln w="12699" cap="flat" cmpd="sng" algn="ctr">
            <a:solidFill>
              <a:srgbClr val="933634"/>
            </a:solidFill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ctr"/>
          <a:lstStyle/>
          <a:p>
            <a:pPr algn="ctr"/>
            <a:r>
              <a:rPr lang="ru-RU" sz="1000" dirty="0">
                <a:solidFill>
                  <a:schemeClr val="accent2">
                    <a:lumMod val="75000"/>
                  </a:schemeClr>
                </a:solidFill>
              </a:rPr>
              <a:t>Даны рекомендации переформировать выписку за 15.06.2026.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277" y="1493019"/>
            <a:ext cx="88998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00" b="1" dirty="0">
                <a:solidFill>
                  <a:sysClr val="windowText" lastClr="000000"/>
                </a:solidFill>
              </a:rPr>
              <a:t>16.06.2026</a:t>
            </a:r>
          </a:p>
        </p:txBody>
      </p:sp>
      <p:sp>
        <p:nvSpPr>
          <p:cNvPr id="66" name="TextBox 65"/>
          <p:cNvSpPr txBox="1"/>
          <p:nvPr/>
        </p:nvSpPr>
        <p:spPr bwMode="auto">
          <a:xfrm>
            <a:off x="64276" y="3125429"/>
            <a:ext cx="88998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00" b="1" dirty="0" smtClean="0">
                <a:solidFill>
                  <a:sysClr val="windowText" lastClr="000000"/>
                </a:solidFill>
              </a:rPr>
              <a:t>17.06.2026</a:t>
            </a:r>
            <a:endParaRPr lang="ru-RU" sz="1100" b="1" dirty="0">
              <a:solidFill>
                <a:sysClr val="windowText" lastClr="000000"/>
              </a:solidFill>
            </a:endParaRPr>
          </a:p>
        </p:txBody>
      </p:sp>
      <p:cxnSp>
        <p:nvCxnSpPr>
          <p:cNvPr id="98" name="Прямая соединительная линия 97"/>
          <p:cNvCxnSpPr>
            <a:cxnSpLocks/>
          </p:cNvCxnSpPr>
          <p:nvPr/>
        </p:nvCxnSpPr>
        <p:spPr bwMode="auto">
          <a:xfrm flipV="1">
            <a:off x="4507149" y="3213110"/>
            <a:ext cx="395969" cy="317"/>
          </a:xfrm>
          <a:prstGeom prst="line">
            <a:avLst/>
          </a:prstGeom>
          <a:ln w="12700" cap="flat" cmpd="sng" algn="ctr">
            <a:solidFill>
              <a:srgbClr val="17375E"/>
            </a:solidFill>
            <a:prstDash val="solid"/>
            <a:miter lim="800000"/>
            <a:headEnd type="none" len="med"/>
            <a:tailEnd type="arrow" len="med"/>
          </a:ln>
        </p:spPr>
        <p:style>
          <a:lnRef idx="1">
            <a:schemeClr val="accent1">
              <a:shade val="50000"/>
            </a:schemeClr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Скругленный прямоугольник 76"/>
          <p:cNvSpPr/>
          <p:nvPr/>
        </p:nvSpPr>
        <p:spPr bwMode="auto">
          <a:xfrm>
            <a:off x="2630370" y="4168113"/>
            <a:ext cx="5572229" cy="611996"/>
          </a:xfrm>
          <a:prstGeom prst="roundRect">
            <a:avLst>
              <a:gd name="adj" fmla="val 16667"/>
            </a:avLst>
          </a:prstGeom>
          <a:solidFill>
            <a:sysClr val="window" lastClr="FFFFFF">
              <a:alpha val="0"/>
            </a:sysClr>
          </a:solidFill>
          <a:ln w="12699" cap="flat" cmpd="sng" algn="ctr">
            <a:solidFill>
              <a:schemeClr val="accent1">
                <a:lumMod val="50196"/>
              </a:schemeClr>
            </a:solidFill>
            <a:prstDash val="sysDash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vert="horz" wrap="square" lIns="91440" tIns="45720" rIns="91440" bIns="45720" numCol="1" spcCol="0" rtlCol="0" fromWordArt="0" anchor="ctr" anchorCtr="0" forceAA="0" compatLnSpc="0"/>
          <a:lstStyle/>
          <a:p>
            <a:pPr algn="ctr">
              <a:defRPr/>
            </a:pPr>
            <a:r>
              <a:rPr lang="ru-RU" sz="1000" dirty="0" smtClean="0">
                <a:solidFill>
                  <a:schemeClr val="tx1"/>
                </a:solidFill>
              </a:rPr>
              <a:t>Справочная информация по счету 40102 в Консолидированном отчете по СКП</a:t>
            </a:r>
          </a:p>
          <a:p>
            <a:pPr algn="ctr">
              <a:defRPr/>
            </a:pPr>
            <a:r>
              <a:rPr lang="ru-RU" sz="1000" dirty="0" smtClean="0">
                <a:solidFill>
                  <a:schemeClr val="tx1"/>
                </a:solidFill>
              </a:rPr>
              <a:t>Расхождение не равно сумме СБП</a:t>
            </a:r>
          </a:p>
        </p:txBody>
      </p:sp>
      <p:sp>
        <p:nvSpPr>
          <p:cNvPr id="103" name="Скругленный прямоугольник 20"/>
          <p:cNvSpPr/>
          <p:nvPr/>
        </p:nvSpPr>
        <p:spPr bwMode="auto">
          <a:xfrm>
            <a:off x="830490" y="4213465"/>
            <a:ext cx="1667069" cy="531165"/>
          </a:xfrm>
          <a:prstGeom prst="roundRect">
            <a:avLst>
              <a:gd name="adj" fmla="val 16667"/>
            </a:avLst>
          </a:prstGeom>
          <a:solidFill>
            <a:srgbClr val="DBFBA8">
              <a:alpha val="81000"/>
            </a:srgbClr>
          </a:solidFill>
          <a:ln w="25400" cap="flat" cmpd="sng" algn="ctr">
            <a:solidFill>
              <a:srgbClr val="FF0000">
                <a:alpha val="99999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900" dirty="0" smtClean="0">
                <a:solidFill>
                  <a:srgbClr val="FF0000"/>
                </a:solidFill>
              </a:rPr>
              <a:t>IM19141702</a:t>
            </a:r>
            <a:r>
              <a:rPr lang="ru-RU" sz="900" dirty="0" smtClean="0">
                <a:solidFill>
                  <a:srgbClr val="FF0000"/>
                </a:solidFill>
              </a:rPr>
              <a:t> от 17.06.2026</a:t>
            </a:r>
            <a:endParaRPr sz="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7309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>
            <a:off x="0" y="68667"/>
            <a:ext cx="9144000" cy="5057306"/>
            <a:chOff x="0" y="68667"/>
            <a:chExt cx="9144000" cy="5057306"/>
          </a:xfrm>
        </p:grpSpPr>
        <p:grpSp>
          <p:nvGrpSpPr>
            <p:cNvPr id="3" name="Группа 2"/>
            <p:cNvGrpSpPr/>
            <p:nvPr/>
          </p:nvGrpSpPr>
          <p:grpSpPr>
            <a:xfrm>
              <a:off x="0" y="68667"/>
              <a:ext cx="9144000" cy="4868498"/>
              <a:chOff x="0" y="68667"/>
              <a:chExt cx="9144000" cy="4868498"/>
            </a:xfrm>
          </p:grpSpPr>
          <p:sp>
            <p:nvSpPr>
              <p:cNvPr id="40" name="object 9"/>
              <p:cNvSpPr/>
              <p:nvPr/>
            </p:nvSpPr>
            <p:spPr>
              <a:xfrm>
                <a:off x="7176303" y="573994"/>
                <a:ext cx="1966640" cy="4363171"/>
              </a:xfrm>
              <a:prstGeom prst="rect">
                <a:avLst/>
              </a:prstGeom>
              <a:blipFill>
                <a:blip r:embed="rId3" cstate="print">
                  <a:extLst/>
                </a:blip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 sz="2138"/>
              </a:p>
            </p:txBody>
          </p:sp>
          <p:sp>
            <p:nvSpPr>
              <p:cNvPr id="17" name="object 2"/>
              <p:cNvSpPr/>
              <p:nvPr/>
            </p:nvSpPr>
            <p:spPr>
              <a:xfrm flipV="1">
                <a:off x="0" y="397590"/>
                <a:ext cx="9144000" cy="280834"/>
              </a:xfrm>
              <a:custGeom>
                <a:avLst/>
                <a:gdLst/>
                <a:ahLst/>
                <a:cxnLst/>
                <a:rect l="l" t="t" r="r" b="b"/>
                <a:pathLst>
                  <a:path w="4416425">
                    <a:moveTo>
                      <a:pt x="0" y="0"/>
                    </a:moveTo>
                    <a:lnTo>
                      <a:pt x="4415994" y="0"/>
                    </a:lnTo>
                  </a:path>
                </a:pathLst>
              </a:custGeom>
              <a:ln w="12700">
                <a:solidFill>
                  <a:schemeClr val="bg1">
                    <a:lumMod val="85000"/>
                  </a:schemeClr>
                </a:solidFill>
              </a:ln>
            </p:spPr>
            <p:txBody>
              <a:bodyPr wrap="square" lIns="0" tIns="0" rIns="0" bIns="0" rtlCol="0"/>
              <a:lstStyle/>
              <a:p>
                <a:endParaRPr sz="2138"/>
              </a:p>
            </p:txBody>
          </p:sp>
          <p:pic>
            <p:nvPicPr>
              <p:cNvPr id="19" name="Рисунок 18"/>
              <p:cNvPicPr>
                <a:picLocks noChangeAspect="1"/>
              </p:cNvPicPr>
              <p:nvPr/>
            </p:nvPicPr>
            <p:blipFill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58363"/>
              <a:stretch/>
            </p:blipFill>
            <p:spPr>
              <a:xfrm>
                <a:off x="223681" y="68667"/>
                <a:ext cx="606809" cy="570497"/>
              </a:xfrm>
              <a:prstGeom prst="rect">
                <a:avLst/>
              </a:prstGeom>
            </p:spPr>
          </p:pic>
          <p:sp>
            <p:nvSpPr>
              <p:cNvPr id="21" name="TextBox 20"/>
              <p:cNvSpPr txBox="1"/>
              <p:nvPr/>
            </p:nvSpPr>
            <p:spPr>
              <a:xfrm>
                <a:off x="727832" y="141472"/>
                <a:ext cx="2389220" cy="3849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951" dirty="0">
                    <a:solidFill>
                      <a:srgbClr val="476E9C"/>
                    </a:solidFill>
                    <a:latin typeface="Cambria" panose="02040503050406030204" pitchFamily="18" charset="0"/>
                  </a:rPr>
                  <a:t>Управление Федерального </a:t>
                </a:r>
              </a:p>
              <a:p>
                <a:r>
                  <a:rPr lang="ru-RU" sz="951" dirty="0">
                    <a:solidFill>
                      <a:srgbClr val="476E9C"/>
                    </a:solidFill>
                    <a:latin typeface="Cambria" panose="02040503050406030204" pitchFamily="18" charset="0"/>
                  </a:rPr>
                  <a:t>казначейства по Московской области</a:t>
                </a:r>
              </a:p>
            </p:txBody>
          </p:sp>
        </p:grpSp>
        <p:sp>
          <p:nvSpPr>
            <p:cNvPr id="23" name="TextBox 22"/>
            <p:cNvSpPr txBox="1"/>
            <p:nvPr/>
          </p:nvSpPr>
          <p:spPr>
            <a:xfrm>
              <a:off x="0" y="4841415"/>
              <a:ext cx="2728612" cy="284558"/>
            </a:xfrm>
            <a:prstGeom prst="rect">
              <a:avLst/>
            </a:prstGeom>
            <a:noFill/>
          </p:spPr>
          <p:txBody>
            <a:bodyPr wrap="square" lIns="121784" tIns="60893" rIns="121784" bIns="60893" rtlCol="0">
              <a:spAutoFit/>
            </a:bodyPr>
            <a:lstStyle/>
            <a:p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</a:rPr>
                <a:t>https://</a:t>
              </a:r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</a:rPr>
                <a:t>mo.roskazna.gov.ru</a:t>
              </a:r>
              <a:endParaRPr lang="ru-RU" sz="105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sp>
        <p:nvSpPr>
          <p:cNvPr id="14" name="Прямоугольник 13"/>
          <p:cNvSpPr/>
          <p:nvPr/>
        </p:nvSpPr>
        <p:spPr>
          <a:xfrm>
            <a:off x="3349934" y="320005"/>
            <a:ext cx="553300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800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Предложения</a:t>
            </a:r>
          </a:p>
        </p:txBody>
      </p:sp>
      <p:grpSp>
        <p:nvGrpSpPr>
          <p:cNvPr id="13" name="Группа 12"/>
          <p:cNvGrpSpPr/>
          <p:nvPr/>
        </p:nvGrpSpPr>
        <p:grpSpPr>
          <a:xfrm>
            <a:off x="553616" y="1169431"/>
            <a:ext cx="8257875" cy="3325836"/>
            <a:chOff x="3701582" y="27721"/>
            <a:chExt cx="3246972" cy="489948"/>
          </a:xfrm>
          <a:solidFill>
            <a:srgbClr val="DCE6F2"/>
          </a:solidFill>
        </p:grpSpPr>
        <p:sp>
          <p:nvSpPr>
            <p:cNvPr id="20" name="Прямоугольник 19"/>
            <p:cNvSpPr/>
            <p:nvPr/>
          </p:nvSpPr>
          <p:spPr>
            <a:xfrm>
              <a:off x="3701582" y="27721"/>
              <a:ext cx="3246972" cy="489948"/>
            </a:xfrm>
            <a:prstGeom prst="roundRect">
              <a:avLst/>
            </a:prstGeom>
            <a:grpFill/>
            <a:ln>
              <a:solidFill>
                <a:srgbClr val="41719C"/>
              </a:solidFill>
            </a:ln>
          </p:spPr>
          <p:style>
            <a:lnRef idx="2">
              <a:schemeClr val="accent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2" name="Прямоугольник 21"/>
            <p:cNvSpPr/>
            <p:nvPr/>
          </p:nvSpPr>
          <p:spPr>
            <a:xfrm>
              <a:off x="3701582" y="27721"/>
              <a:ext cx="3246972" cy="489948"/>
            </a:xfrm>
            <a:prstGeom prst="roundRect">
              <a:avLst/>
            </a:prstGeom>
            <a:grpFill/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9568" tIns="56896" rIns="99568" bIns="56896" numCol="1" spcCol="1270" anchor="t" anchorCtr="0">
              <a:noAutofit/>
            </a:bodyPr>
            <a:lstStyle/>
            <a:p>
              <a:pPr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200" kern="1200" dirty="0" smtClean="0"/>
                <a:t>Рассмотреть </a:t>
              </a:r>
              <a:r>
                <a:rPr lang="ru-RU" sz="1200" kern="1200" dirty="0"/>
                <a:t>возможность реализовать в ПУДС</a:t>
              </a:r>
              <a:r>
                <a:rPr lang="ru-RU" sz="1200" kern="1200" dirty="0" smtClean="0"/>
                <a:t>:</a:t>
              </a:r>
              <a:endParaRPr lang="ru-RU" sz="1200" kern="1200" dirty="0"/>
            </a:p>
          </p:txBody>
        </p:sp>
      </p:grpSp>
      <p:sp>
        <p:nvSpPr>
          <p:cNvPr id="30" name="Скругленный прямоугольник 60"/>
          <p:cNvSpPr/>
          <p:nvPr/>
        </p:nvSpPr>
        <p:spPr bwMode="auto">
          <a:xfrm>
            <a:off x="989045" y="1772816"/>
            <a:ext cx="7657323" cy="1107233"/>
          </a:xfrm>
          <a:prstGeom prst="roundRect">
            <a:avLst>
              <a:gd name="adj" fmla="val 30149"/>
            </a:avLst>
          </a:prstGeom>
          <a:solidFill>
            <a:sysClr val="window" lastClr="FFFFFF"/>
          </a:solidFill>
          <a:ln w="12700">
            <a:solidFill>
              <a:srgbClr val="41719C"/>
            </a:solidFill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ctr"/>
          <a:lstStyle/>
          <a:p>
            <a:pPr algn="ctr">
              <a:defRPr/>
            </a:pPr>
            <a:r>
              <a:rPr lang="ru-RU" sz="1000" dirty="0" smtClean="0">
                <a:solidFill>
                  <a:sysClr val="windowText" lastClr="000000"/>
                </a:solidFill>
              </a:rPr>
              <a:t>Контроль наличия окончательного статуса документов, включенных в выписку по ЕКС 40102, при выверке выписки </a:t>
            </a:r>
          </a:p>
          <a:p>
            <a:pPr algn="ctr">
              <a:defRPr/>
            </a:pPr>
            <a:r>
              <a:rPr lang="ru-RU" sz="1000" dirty="0" smtClean="0">
                <a:solidFill>
                  <a:sysClr val="windowText" lastClr="000000"/>
                </a:solidFill>
              </a:rPr>
              <a:t>(</a:t>
            </a:r>
            <a:r>
              <a:rPr lang="ru-RU" sz="1000" dirty="0">
                <a:solidFill>
                  <a:sysClr val="windowText" lastClr="000000"/>
                </a:solidFill>
              </a:rPr>
              <a:t>при наличии документов </a:t>
            </a:r>
            <a:r>
              <a:rPr lang="ru-RU" sz="1000" dirty="0" smtClean="0">
                <a:solidFill>
                  <a:sysClr val="windowText" lastClr="000000"/>
                </a:solidFill>
              </a:rPr>
              <a:t>в неокончательном статусе </a:t>
            </a:r>
            <a:r>
              <a:rPr lang="ru-RU" sz="1000" dirty="0">
                <a:solidFill>
                  <a:sysClr val="windowText" lastClr="000000"/>
                </a:solidFill>
              </a:rPr>
              <a:t>выписка выверяться не </a:t>
            </a:r>
            <a:r>
              <a:rPr lang="ru-RU" sz="1000" dirty="0" smtClean="0">
                <a:solidFill>
                  <a:sysClr val="windowText" lastClr="000000"/>
                </a:solidFill>
              </a:rPr>
              <a:t>должна). </a:t>
            </a:r>
          </a:p>
          <a:p>
            <a:pPr algn="ctr">
              <a:defRPr/>
            </a:pPr>
            <a:r>
              <a:rPr lang="ru-RU" sz="1000" dirty="0" smtClean="0">
                <a:solidFill>
                  <a:sysClr val="windowText" lastClr="000000"/>
                </a:solidFill>
              </a:rPr>
              <a:t>Если </a:t>
            </a:r>
            <a:r>
              <a:rPr lang="ru-RU" sz="1000" dirty="0">
                <a:solidFill>
                  <a:sysClr val="windowText" lastClr="000000"/>
                </a:solidFill>
              </a:rPr>
              <a:t>такой контроль уже реализован, то обеспечить его работоспособность в штатном режиме</a:t>
            </a:r>
          </a:p>
        </p:txBody>
      </p:sp>
      <p:sp>
        <p:nvSpPr>
          <p:cNvPr id="31" name="Скругленный прямоугольник 60"/>
          <p:cNvSpPr/>
          <p:nvPr/>
        </p:nvSpPr>
        <p:spPr bwMode="auto">
          <a:xfrm>
            <a:off x="989046" y="3159967"/>
            <a:ext cx="7657322" cy="1174353"/>
          </a:xfrm>
          <a:prstGeom prst="roundRect">
            <a:avLst>
              <a:gd name="adj" fmla="val 30149"/>
            </a:avLst>
          </a:prstGeom>
          <a:solidFill>
            <a:sysClr val="window" lastClr="FFFFFF"/>
          </a:solidFill>
          <a:ln w="12700">
            <a:solidFill>
              <a:srgbClr val="41719C"/>
            </a:solidFill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ctr"/>
          <a:lstStyle/>
          <a:p>
            <a:pPr algn="ctr">
              <a:defRPr/>
            </a:pPr>
            <a:r>
              <a:rPr lang="ru-RU" sz="1000" dirty="0" smtClean="0">
                <a:solidFill>
                  <a:sysClr val="windowText" lastClr="000000"/>
                </a:solidFill>
              </a:rPr>
              <a:t>Контроль </a:t>
            </a:r>
            <a:r>
              <a:rPr lang="ru-RU" sz="1000" dirty="0">
                <a:solidFill>
                  <a:sysClr val="windowText" lastClr="000000"/>
                </a:solidFill>
              </a:rPr>
              <a:t>соответствия входящего остатка исходящему остатку за предыдущий </a:t>
            </a:r>
            <a:r>
              <a:rPr lang="ru-RU" sz="1000" dirty="0" smtClean="0">
                <a:solidFill>
                  <a:sysClr val="windowText" lastClr="000000"/>
                </a:solidFill>
              </a:rPr>
              <a:t>день в выписке по КС</a:t>
            </a:r>
          </a:p>
          <a:p>
            <a:pPr algn="ctr">
              <a:defRPr/>
            </a:pPr>
            <a:r>
              <a:rPr lang="ru-RU" sz="1000" dirty="0" smtClean="0">
                <a:solidFill>
                  <a:sysClr val="windowText" lastClr="000000"/>
                </a:solidFill>
              </a:rPr>
              <a:t>(промежуточная, итоговая). </a:t>
            </a:r>
          </a:p>
          <a:p>
            <a:pPr algn="ctr">
              <a:defRPr/>
            </a:pPr>
            <a:r>
              <a:rPr lang="ru-RU" sz="1000" dirty="0" smtClean="0">
                <a:solidFill>
                  <a:sysClr val="windowText" lastClr="000000"/>
                </a:solidFill>
              </a:rPr>
              <a:t>При </a:t>
            </a:r>
            <a:r>
              <a:rPr lang="ru-RU" sz="1000" dirty="0">
                <a:solidFill>
                  <a:sysClr val="windowText" lastClr="000000"/>
                </a:solidFill>
              </a:rPr>
              <a:t>наличии расхождений входящего остатка с исходящим за предыдущий </a:t>
            </a:r>
            <a:r>
              <a:rPr lang="ru-RU" sz="1000" dirty="0" smtClean="0">
                <a:solidFill>
                  <a:sysClr val="windowText" lastClr="000000"/>
                </a:solidFill>
              </a:rPr>
              <a:t>день итоговая выписка </a:t>
            </a:r>
            <a:r>
              <a:rPr lang="ru-RU" sz="1000" dirty="0">
                <a:solidFill>
                  <a:sysClr val="windowText" lastClr="000000"/>
                </a:solidFill>
              </a:rPr>
              <a:t>не должна </a:t>
            </a:r>
            <a:r>
              <a:rPr lang="ru-RU" sz="1000" dirty="0" smtClean="0">
                <a:solidFill>
                  <a:sysClr val="windowText" lastClr="000000"/>
                </a:solidFill>
              </a:rPr>
              <a:t>выгружаться из ПУДС</a:t>
            </a:r>
            <a:endParaRPr lang="ru-RU" sz="1000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623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Группа 10"/>
          <p:cNvGrpSpPr/>
          <p:nvPr/>
        </p:nvGrpSpPr>
        <p:grpSpPr>
          <a:xfrm>
            <a:off x="0" y="68667"/>
            <a:ext cx="9144000" cy="5057306"/>
            <a:chOff x="0" y="68667"/>
            <a:chExt cx="9144000" cy="5057306"/>
          </a:xfrm>
        </p:grpSpPr>
        <p:grpSp>
          <p:nvGrpSpPr>
            <p:cNvPr id="12" name="Группа 11"/>
            <p:cNvGrpSpPr/>
            <p:nvPr/>
          </p:nvGrpSpPr>
          <p:grpSpPr>
            <a:xfrm>
              <a:off x="0" y="68667"/>
              <a:ext cx="9144000" cy="4868498"/>
              <a:chOff x="0" y="68667"/>
              <a:chExt cx="9144000" cy="4868498"/>
            </a:xfrm>
          </p:grpSpPr>
          <p:sp>
            <p:nvSpPr>
              <p:cNvPr id="15" name="object 9"/>
              <p:cNvSpPr/>
              <p:nvPr/>
            </p:nvSpPr>
            <p:spPr>
              <a:xfrm>
                <a:off x="7176303" y="573994"/>
                <a:ext cx="1966640" cy="4363171"/>
              </a:xfrm>
              <a:prstGeom prst="rect">
                <a:avLst/>
              </a:prstGeom>
              <a:blipFill>
                <a:blip r:embed="rId3" cstate="print">
                  <a:extLst/>
                </a:blip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 sz="2138"/>
              </a:p>
            </p:txBody>
          </p:sp>
          <p:sp>
            <p:nvSpPr>
              <p:cNvPr id="16" name="object 2"/>
              <p:cNvSpPr/>
              <p:nvPr/>
            </p:nvSpPr>
            <p:spPr>
              <a:xfrm flipV="1">
                <a:off x="0" y="397590"/>
                <a:ext cx="9144000" cy="280834"/>
              </a:xfrm>
              <a:custGeom>
                <a:avLst/>
                <a:gdLst/>
                <a:ahLst/>
                <a:cxnLst/>
                <a:rect l="l" t="t" r="r" b="b"/>
                <a:pathLst>
                  <a:path w="4416425">
                    <a:moveTo>
                      <a:pt x="0" y="0"/>
                    </a:moveTo>
                    <a:lnTo>
                      <a:pt x="4415994" y="0"/>
                    </a:lnTo>
                  </a:path>
                </a:pathLst>
              </a:custGeom>
              <a:ln w="12700">
                <a:solidFill>
                  <a:schemeClr val="bg1">
                    <a:lumMod val="85000"/>
                  </a:schemeClr>
                </a:solidFill>
              </a:ln>
            </p:spPr>
            <p:txBody>
              <a:bodyPr wrap="square" lIns="0" tIns="0" rIns="0" bIns="0" rtlCol="0"/>
              <a:lstStyle/>
              <a:p>
                <a:endParaRPr sz="2138"/>
              </a:p>
            </p:txBody>
          </p:sp>
          <p:pic>
            <p:nvPicPr>
              <p:cNvPr id="17" name="Рисунок 16"/>
              <p:cNvPicPr>
                <a:picLocks noChangeAspect="1"/>
              </p:cNvPicPr>
              <p:nvPr/>
            </p:nvPicPr>
            <p:blipFill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58363"/>
              <a:stretch/>
            </p:blipFill>
            <p:spPr>
              <a:xfrm>
                <a:off x="223681" y="68667"/>
                <a:ext cx="606809" cy="570497"/>
              </a:xfrm>
              <a:prstGeom prst="rect">
                <a:avLst/>
              </a:prstGeom>
            </p:spPr>
          </p:pic>
          <p:sp>
            <p:nvSpPr>
              <p:cNvPr id="18" name="TextBox 17"/>
              <p:cNvSpPr txBox="1"/>
              <p:nvPr/>
            </p:nvSpPr>
            <p:spPr>
              <a:xfrm>
                <a:off x="727832" y="141472"/>
                <a:ext cx="2389220" cy="3849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951" dirty="0">
                    <a:solidFill>
                      <a:srgbClr val="476E9C"/>
                    </a:solidFill>
                    <a:latin typeface="Cambria" panose="02040503050406030204" pitchFamily="18" charset="0"/>
                  </a:rPr>
                  <a:t>Управление Федерального </a:t>
                </a:r>
              </a:p>
              <a:p>
                <a:r>
                  <a:rPr lang="ru-RU" sz="951" dirty="0">
                    <a:solidFill>
                      <a:srgbClr val="476E9C"/>
                    </a:solidFill>
                    <a:latin typeface="Cambria" panose="02040503050406030204" pitchFamily="18" charset="0"/>
                  </a:rPr>
                  <a:t>казначейства по Московской области</a:t>
                </a:r>
              </a:p>
            </p:txBody>
          </p:sp>
        </p:grpSp>
        <p:sp>
          <p:nvSpPr>
            <p:cNvPr id="13" name="TextBox 12"/>
            <p:cNvSpPr txBox="1"/>
            <p:nvPr/>
          </p:nvSpPr>
          <p:spPr>
            <a:xfrm>
              <a:off x="0" y="4841415"/>
              <a:ext cx="2728612" cy="284558"/>
            </a:xfrm>
            <a:prstGeom prst="rect">
              <a:avLst/>
            </a:prstGeom>
            <a:noFill/>
          </p:spPr>
          <p:txBody>
            <a:bodyPr wrap="square" lIns="121784" tIns="60893" rIns="121784" bIns="60893" rtlCol="0">
              <a:spAutoFit/>
            </a:bodyPr>
            <a:lstStyle/>
            <a:p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</a:rPr>
                <a:t>https://</a:t>
              </a:r>
              <a:r>
                <a:rPr lang="en-US" sz="1050" dirty="0" smtClean="0">
                  <a:solidFill>
                    <a:schemeClr val="bg1">
                      <a:lumMod val="65000"/>
                    </a:schemeClr>
                  </a:solidFill>
                </a:rPr>
                <a:t>mo.roskazna.gov.ru</a:t>
              </a:r>
              <a:endParaRPr lang="ru-RU" sz="105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sp>
        <p:nvSpPr>
          <p:cNvPr id="23" name="TextBox 22"/>
          <p:cNvSpPr txBox="1"/>
          <p:nvPr/>
        </p:nvSpPr>
        <p:spPr>
          <a:xfrm>
            <a:off x="2796989" y="68668"/>
            <a:ext cx="6231179" cy="307587"/>
          </a:xfrm>
          <a:prstGeom prst="rect">
            <a:avLst/>
          </a:prstGeom>
          <a:noFill/>
        </p:spPr>
        <p:txBody>
          <a:bodyPr wrap="square" lIns="121730" tIns="60866" rIns="121730" bIns="60866" rtlCol="0">
            <a:spAutoFit/>
          </a:bodyPr>
          <a:lstStyle>
            <a:defPPr>
              <a:defRPr lang="ru-RU"/>
            </a:defPPr>
            <a:lvl1pPr algn="r">
              <a:defRPr kumimoji="1">
                <a:solidFill>
                  <a:schemeClr val="tx2"/>
                </a:solidFill>
                <a:latin typeface="Arial Black" panose="020B0A040201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endParaRPr lang="ru-RU" sz="1200" dirty="0">
              <a:solidFill>
                <a:srgbClr val="FF0000"/>
              </a:solidFill>
              <a:cs typeface="Arial" charset="0"/>
            </a:endParaRPr>
          </a:p>
        </p:txBody>
      </p:sp>
      <p:sp>
        <p:nvSpPr>
          <p:cNvPr id="64" name="object 8"/>
          <p:cNvSpPr/>
          <p:nvPr/>
        </p:nvSpPr>
        <p:spPr>
          <a:xfrm flipV="1">
            <a:off x="1" y="4778442"/>
            <a:ext cx="9141764" cy="48749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 sz="2138"/>
          </a:p>
        </p:txBody>
      </p:sp>
      <p:sp>
        <p:nvSpPr>
          <p:cNvPr id="14" name="Объект 1"/>
          <p:cNvSpPr txBox="1">
            <a:spLocks/>
          </p:cNvSpPr>
          <p:nvPr/>
        </p:nvSpPr>
        <p:spPr>
          <a:xfrm>
            <a:off x="1980452" y="2084211"/>
            <a:ext cx="5248064" cy="4616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3000" b="1" dirty="0">
                <a:solidFill>
                  <a:srgbClr val="476E9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СПАСИБО ЗА ВНИМАНИЕ!</a:t>
            </a:r>
            <a:endParaRPr lang="ru-RU" sz="1800" b="1" dirty="0">
              <a:solidFill>
                <a:srgbClr val="476E9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2419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rial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348</TotalTime>
  <Words>422</Words>
  <Application>Microsoft Office PowerPoint</Application>
  <DocSecurity>0</DocSecurity>
  <PresentationFormat>Экран (16:9)</PresentationFormat>
  <Paragraphs>90</Paragraphs>
  <Slides>5</Slides>
  <Notes>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10" baseType="lpstr">
      <vt:lpstr>Arial</vt:lpstr>
      <vt:lpstr>Arial Black</vt:lpstr>
      <vt:lpstr>Calibri</vt:lpstr>
      <vt:lpstr>Cambria</vt:lpstr>
      <vt:lpstr>Office Theme</vt:lpstr>
      <vt:lpstr>Презентация PowerPoint</vt:lpstr>
      <vt:lpstr>15 июня 2026 (операционный день 13.06 и 14.06)</vt:lpstr>
      <vt:lpstr>16-17 июня (операционный день 15.06)</vt:lpstr>
      <vt:lpstr>Презентация PowerPoint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евоывлд</dc:title>
  <dc:subject/>
  <dc:creator>Елизавета Арбатова</dc:creator>
  <cp:keywords/>
  <dc:description/>
  <cp:lastModifiedBy>Губрий Инесса Геннадьевна</cp:lastModifiedBy>
  <cp:revision>354</cp:revision>
  <cp:lastPrinted>2026-07-02T18:30:29Z</cp:lastPrinted>
  <dcterms:created xsi:type="dcterms:W3CDTF">2019-07-31T16:47:50Z</dcterms:created>
  <dcterms:modified xsi:type="dcterms:W3CDTF">2026-07-07T07:50:58Z</dcterms:modified>
  <cp:category/>
  <dc:identifier/>
  <cp:contentStatus/>
  <dc:language/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2019-03-19T00:00:00Z</vt:filetime>
  </property>
  <property fmtid="{D5CDD505-2E9C-101B-9397-08002B2CF9AE}" pid="3" name="Creator">
    <vt:lpwstr>Adobe Illustrator CC 22.1 (Windows)</vt:lpwstr>
  </property>
  <property fmtid="{D5CDD505-2E9C-101B-9397-08002B2CF9AE}" pid="4" name="LastSaved">
    <vt:filetime>2019-07-31T00:00:00Z</vt:filetime>
  </property>
</Properties>
</file>